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8"/>
  </p:notesMasterIdLst>
  <p:handoutMasterIdLst>
    <p:handoutMasterId r:id="rId39"/>
  </p:handoutMasterIdLst>
  <p:sldIdLst>
    <p:sldId id="306" r:id="rId5"/>
    <p:sldId id="322" r:id="rId6"/>
    <p:sldId id="309" r:id="rId7"/>
    <p:sldId id="310" r:id="rId8"/>
    <p:sldId id="311" r:id="rId9"/>
    <p:sldId id="312" r:id="rId10"/>
    <p:sldId id="313" r:id="rId11"/>
    <p:sldId id="314" r:id="rId12"/>
    <p:sldId id="315" r:id="rId13"/>
    <p:sldId id="340" r:id="rId14"/>
    <p:sldId id="339" r:id="rId15"/>
    <p:sldId id="317" r:id="rId16"/>
    <p:sldId id="319" r:id="rId17"/>
    <p:sldId id="343" r:id="rId18"/>
    <p:sldId id="344" r:id="rId19"/>
    <p:sldId id="345" r:id="rId20"/>
    <p:sldId id="320" r:id="rId21"/>
    <p:sldId id="316" r:id="rId22"/>
    <p:sldId id="323" r:id="rId23"/>
    <p:sldId id="324" r:id="rId24"/>
    <p:sldId id="325" r:id="rId25"/>
    <p:sldId id="326" r:id="rId26"/>
    <p:sldId id="328" r:id="rId27"/>
    <p:sldId id="327" r:id="rId28"/>
    <p:sldId id="330" r:id="rId29"/>
    <p:sldId id="329" r:id="rId30"/>
    <p:sldId id="331" r:id="rId31"/>
    <p:sldId id="333" r:id="rId32"/>
    <p:sldId id="332" r:id="rId33"/>
    <p:sldId id="336" r:id="rId34"/>
    <p:sldId id="337" r:id="rId35"/>
    <p:sldId id="338" r:id="rId36"/>
    <p:sldId id="342" r:id="rId37"/>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52734A-32C1-3001-111D-71A67044FBCD}" name="Erik Berg" initials="EB" userId="S::Erik.Berg@uhr.se::42c6d786-717b-4aba-abd1-a29bbf4829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per Wadensjö" initials="JW" lastIdx="0" clrIdx="0">
    <p:extLst>
      <p:ext uri="{19B8F6BF-5375-455C-9EA6-DF929625EA0E}">
        <p15:presenceInfo xmlns:p15="http://schemas.microsoft.com/office/powerpoint/2012/main" userId="S-1-5-21-1548775660-2779359914-4131604925-7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60"/>
    <a:srgbClr val="000000"/>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dk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8" autoAdjust="0"/>
    <p:restoredTop sz="80573" autoAdjust="0"/>
  </p:normalViewPr>
  <p:slideViewPr>
    <p:cSldViewPr snapToGrid="0" showGuides="1">
      <p:cViewPr varScale="1">
        <p:scale>
          <a:sx n="87" d="100"/>
          <a:sy n="87" d="100"/>
        </p:scale>
        <p:origin x="60" y="60"/>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4" d="100"/>
          <a:sy n="104" d="100"/>
        </p:scale>
        <p:origin x="265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4BD835C-C5F6-4000-83B4-3F108EBFAB77}" type="datetimeFigureOut">
              <a:rPr lang="sv-SE" smtClean="0"/>
              <a:t>2025-01-29</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B6586B0-528C-4B5A-9DE8-F23DBA2B4D84}" type="slidenum">
              <a:rPr lang="sv-SE" smtClean="0"/>
              <a:t>‹#›</a:t>
            </a:fld>
            <a:endParaRPr lang="sv-SE"/>
          </a:p>
        </p:txBody>
      </p:sp>
    </p:spTree>
    <p:extLst>
      <p:ext uri="{BB962C8B-B14F-4D97-AF65-F5344CB8AC3E}">
        <p14:creationId xmlns:p14="http://schemas.microsoft.com/office/powerpoint/2010/main" val="44442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E15D9C-2EF9-4418-805E-55746B3D30F0}" type="datetimeFigureOut">
              <a:rPr lang="sv-SE" smtClean="0"/>
              <a:t>2025-01-29</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23AAB0C-0305-4F5A-B5F3-AA8079ED15F2}" type="slidenum">
              <a:rPr lang="sv-SE" smtClean="0"/>
              <a:t>‹#›</a:t>
            </a:fld>
            <a:endParaRPr lang="sv-SE"/>
          </a:p>
        </p:txBody>
      </p:sp>
    </p:spTree>
    <p:extLst>
      <p:ext uri="{BB962C8B-B14F-4D97-AF65-F5344CB8AC3E}">
        <p14:creationId xmlns:p14="http://schemas.microsoft.com/office/powerpoint/2010/main" val="15778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en-US" dirty="0" err="1"/>
              <a:t>Det</a:t>
            </a:r>
            <a:r>
              <a:rPr lang="en-US" dirty="0"/>
              <a:t> </a:t>
            </a:r>
            <a:r>
              <a:rPr lang="en-US" sz="1200" dirty="0" err="1"/>
              <a:t>finns</a:t>
            </a:r>
            <a:r>
              <a:rPr lang="en-US" sz="1200" dirty="0"/>
              <a:t> </a:t>
            </a:r>
            <a:r>
              <a:rPr lang="en-US" sz="1200" dirty="0" err="1"/>
              <a:t>totalt</a:t>
            </a:r>
            <a:r>
              <a:rPr lang="en-US" sz="1200" dirty="0"/>
              <a:t> </a:t>
            </a:r>
            <a:r>
              <a:rPr lang="en-US" sz="1200" dirty="0" err="1"/>
              <a:t>tio</a:t>
            </a:r>
            <a:r>
              <a:rPr lang="en-US" sz="1200" dirty="0"/>
              <a:t> </a:t>
            </a:r>
            <a:r>
              <a:rPr lang="en-US" sz="1200" dirty="0" err="1"/>
              <a:t>examina</a:t>
            </a:r>
            <a:r>
              <a:rPr lang="en-US" sz="1200" dirty="0"/>
              <a:t> </a:t>
            </a:r>
            <a:r>
              <a:rPr lang="en-US" sz="1200" dirty="0" err="1"/>
              <a:t>utöver</a:t>
            </a:r>
            <a:r>
              <a:rPr lang="en-US" sz="1200" dirty="0"/>
              <a:t> </a:t>
            </a:r>
            <a:r>
              <a:rPr lang="en-US" sz="1200" dirty="0" err="1"/>
              <a:t>alla</a:t>
            </a:r>
            <a:r>
              <a:rPr lang="en-US" sz="1200" dirty="0"/>
              <a:t> </a:t>
            </a:r>
            <a:r>
              <a:rPr lang="en-US" sz="1200" dirty="0" err="1"/>
              <a:t>yrkesexamina</a:t>
            </a:r>
            <a:r>
              <a:rPr lang="en-US" sz="1200" dirty="0"/>
              <a:t> </a:t>
            </a:r>
            <a:r>
              <a:rPr lang="en-US" sz="1200" dirty="0" err="1"/>
              <a:t>på</a:t>
            </a:r>
            <a:r>
              <a:rPr lang="en-US" sz="1200" dirty="0"/>
              <a:t> </a:t>
            </a:r>
            <a:r>
              <a:rPr lang="en-US" sz="1200" dirty="0" err="1"/>
              <a:t>grund</a:t>
            </a:r>
            <a:r>
              <a:rPr lang="en-US" sz="1200" dirty="0"/>
              <a:t>-, </a:t>
            </a:r>
            <a:r>
              <a:rPr lang="en-US" sz="1200" dirty="0" err="1"/>
              <a:t>avancerad</a:t>
            </a:r>
            <a:r>
              <a:rPr lang="en-US" sz="1200" dirty="0"/>
              <a:t>- </a:t>
            </a:r>
            <a:r>
              <a:rPr lang="en-US" sz="1200" dirty="0" err="1"/>
              <a:t>och</a:t>
            </a:r>
            <a:r>
              <a:rPr lang="en-US" sz="1200" dirty="0"/>
              <a:t> </a:t>
            </a:r>
            <a:r>
              <a:rPr lang="en-US" sz="1200" dirty="0" err="1"/>
              <a:t>forskarnivå</a:t>
            </a:r>
            <a:r>
              <a:rPr lang="en-US" sz="1200" dirty="0"/>
              <a:t>. </a:t>
            </a:r>
            <a:r>
              <a:rPr lang="en-US" sz="1200" dirty="0" err="1"/>
              <a:t>Så</a:t>
            </a:r>
            <a:r>
              <a:rPr lang="en-US" sz="1200" dirty="0"/>
              <a:t> </a:t>
            </a:r>
            <a:r>
              <a:rPr lang="en-US" sz="1200" dirty="0" err="1"/>
              <a:t>här</a:t>
            </a:r>
            <a:r>
              <a:rPr lang="en-US" sz="1200" dirty="0"/>
              <a:t> </a:t>
            </a:r>
            <a:r>
              <a:rPr lang="en-US" sz="1200" dirty="0" err="1"/>
              <a:t>hänger</a:t>
            </a:r>
            <a:r>
              <a:rPr lang="en-US" sz="1200" dirty="0"/>
              <a:t> </a:t>
            </a:r>
            <a:r>
              <a:rPr lang="en-US" sz="1200" dirty="0" err="1"/>
              <a:t>det</a:t>
            </a:r>
            <a:r>
              <a:rPr lang="en-US" sz="1200" dirty="0"/>
              <a:t> </a:t>
            </a:r>
            <a:r>
              <a:rPr lang="en-US" sz="1200" dirty="0" err="1"/>
              <a:t>ihop</a:t>
            </a:r>
            <a:r>
              <a:rPr lang="en-US" sz="1200" dirty="0"/>
              <a:t>!</a:t>
            </a:r>
          </a:p>
          <a:p>
            <a:pPr marL="0" indent="0">
              <a:buNone/>
            </a:pPr>
            <a:r>
              <a:rPr lang="en-US" sz="1200" dirty="0" err="1"/>
              <a:t>En</a:t>
            </a:r>
            <a:r>
              <a:rPr lang="en-US" sz="1200" dirty="0"/>
              <a:t> </a:t>
            </a:r>
            <a:r>
              <a:rPr lang="en-US" sz="1200" dirty="0" err="1"/>
              <a:t>examen</a:t>
            </a:r>
            <a:r>
              <a:rPr lang="en-US" sz="1200" dirty="0"/>
              <a:t> </a:t>
            </a:r>
            <a:r>
              <a:rPr lang="en-US" sz="1200" dirty="0" err="1"/>
              <a:t>är</a:t>
            </a:r>
            <a:r>
              <a:rPr lang="en-US" sz="1200" dirty="0"/>
              <a:t> </a:t>
            </a:r>
            <a:r>
              <a:rPr lang="en-US" sz="1200" dirty="0" err="1"/>
              <a:t>ett</a:t>
            </a:r>
            <a:r>
              <a:rPr lang="en-US" sz="1200" dirty="0"/>
              <a:t> </a:t>
            </a:r>
            <a:r>
              <a:rPr lang="en-US" sz="1200" dirty="0" err="1"/>
              <a:t>bevis</a:t>
            </a:r>
            <a:r>
              <a:rPr lang="en-US" sz="1200" dirty="0"/>
              <a:t> </a:t>
            </a:r>
            <a:r>
              <a:rPr lang="en-US" sz="1200" dirty="0" err="1"/>
              <a:t>på</a:t>
            </a:r>
            <a:r>
              <a:rPr lang="en-US" sz="1200" dirty="0"/>
              <a:t> </a:t>
            </a:r>
            <a:r>
              <a:rPr lang="en-US" sz="1200" dirty="0" err="1"/>
              <a:t>att</a:t>
            </a:r>
            <a:r>
              <a:rPr lang="en-US" sz="1200" dirty="0"/>
              <a:t> du </a:t>
            </a:r>
            <a:r>
              <a:rPr lang="en-US" sz="1200" dirty="0" err="1"/>
              <a:t>har</a:t>
            </a:r>
            <a:r>
              <a:rPr lang="en-US" sz="1200" dirty="0"/>
              <a:t> </a:t>
            </a:r>
            <a:r>
              <a:rPr lang="en-US" sz="1200" dirty="0" err="1"/>
              <a:t>läst</a:t>
            </a:r>
            <a:r>
              <a:rPr lang="en-US" sz="1200" dirty="0"/>
              <a:t> </a:t>
            </a:r>
            <a:r>
              <a:rPr lang="en-US" sz="1200" dirty="0" err="1"/>
              <a:t>ett</a:t>
            </a:r>
            <a:r>
              <a:rPr lang="en-US" sz="1200" dirty="0"/>
              <a:t> </a:t>
            </a:r>
            <a:r>
              <a:rPr lang="en-US" sz="1200" dirty="0" err="1"/>
              <a:t>ämne</a:t>
            </a:r>
            <a:r>
              <a:rPr lang="en-US" sz="1200" dirty="0"/>
              <a:t> till </a:t>
            </a:r>
            <a:r>
              <a:rPr lang="en-US" sz="1200" dirty="0" err="1"/>
              <a:t>en</a:t>
            </a:r>
            <a:r>
              <a:rPr lang="en-US" sz="1200" dirty="0"/>
              <a:t> </a:t>
            </a:r>
            <a:r>
              <a:rPr lang="en-US" sz="1200" dirty="0" err="1"/>
              <a:t>viss</a:t>
            </a:r>
            <a:r>
              <a:rPr lang="en-US" sz="1200" dirty="0"/>
              <a:t> </a:t>
            </a:r>
            <a:r>
              <a:rPr lang="en-US" sz="1200" dirty="0" err="1"/>
              <a:t>nivå</a:t>
            </a:r>
            <a:r>
              <a:rPr lang="en-US" sz="1200" dirty="0"/>
              <a:t> </a:t>
            </a:r>
            <a:r>
              <a:rPr lang="en-US" sz="1200" dirty="0" err="1"/>
              <a:t>eller</a:t>
            </a:r>
            <a:r>
              <a:rPr lang="en-US" sz="1200" dirty="0"/>
              <a:t> </a:t>
            </a:r>
            <a:r>
              <a:rPr lang="en-US" sz="1200" dirty="0" err="1"/>
              <a:t>att</a:t>
            </a:r>
            <a:r>
              <a:rPr lang="en-US" sz="1200" dirty="0"/>
              <a:t> du </a:t>
            </a:r>
            <a:r>
              <a:rPr lang="en-US" sz="1200" dirty="0" err="1"/>
              <a:t>har</a:t>
            </a:r>
            <a:r>
              <a:rPr lang="en-US" sz="1200" dirty="0"/>
              <a:t> </a:t>
            </a:r>
            <a:r>
              <a:rPr lang="en-US" sz="1200" dirty="0" err="1"/>
              <a:t>genomgått</a:t>
            </a:r>
            <a:r>
              <a:rPr lang="en-US" sz="1200" dirty="0"/>
              <a:t> </a:t>
            </a:r>
            <a:r>
              <a:rPr lang="en-US" sz="1200" dirty="0" err="1"/>
              <a:t>en</a:t>
            </a:r>
            <a:r>
              <a:rPr lang="en-US" sz="1200" dirty="0"/>
              <a:t> </a:t>
            </a:r>
            <a:r>
              <a:rPr lang="en-US" sz="1200" dirty="0" err="1"/>
              <a:t>specifik</a:t>
            </a:r>
            <a:r>
              <a:rPr lang="en-US" sz="1200" dirty="0"/>
              <a:t> </a:t>
            </a:r>
            <a:r>
              <a:rPr lang="en-US" sz="1200" dirty="0" err="1"/>
              <a:t>utbildning</a:t>
            </a:r>
            <a:r>
              <a:rPr lang="en-US" sz="1200" dirty="0"/>
              <a:t>.</a:t>
            </a:r>
          </a:p>
          <a:p>
            <a:pPr marL="0" indent="0">
              <a:buNone/>
            </a:pPr>
            <a:endParaRPr lang="en-US" sz="1200" dirty="0"/>
          </a:p>
          <a:p>
            <a:pPr marL="0" indent="0">
              <a:buNone/>
            </a:pPr>
            <a:r>
              <a:rPr lang="en-US" sz="1200" b="1" dirty="0" err="1"/>
              <a:t>Utbildningsnivåer</a:t>
            </a:r>
            <a:endParaRPr lang="en-US" sz="1200" b="1" dirty="0"/>
          </a:p>
          <a:p>
            <a:pPr marL="0" indent="0">
              <a:buNone/>
            </a:pPr>
            <a:r>
              <a:rPr lang="en-US" sz="1200" dirty="0" err="1"/>
              <a:t>Alla</a:t>
            </a:r>
            <a:r>
              <a:rPr lang="en-US" sz="1200" dirty="0"/>
              <a:t> </a:t>
            </a:r>
            <a:r>
              <a:rPr lang="en-US" sz="1200" dirty="0" err="1"/>
              <a:t>kurser</a:t>
            </a:r>
            <a:r>
              <a:rPr lang="en-US" sz="1200" dirty="0"/>
              <a:t> </a:t>
            </a:r>
            <a:r>
              <a:rPr lang="en-US" sz="1200" dirty="0" err="1"/>
              <a:t>och</a:t>
            </a:r>
            <a:r>
              <a:rPr lang="en-US" sz="1200" dirty="0"/>
              <a:t> program </a:t>
            </a:r>
            <a:r>
              <a:rPr lang="en-US" sz="1200" dirty="0" err="1"/>
              <a:t>på</a:t>
            </a:r>
            <a:r>
              <a:rPr lang="en-US" sz="1200" dirty="0"/>
              <a:t> </a:t>
            </a:r>
            <a:r>
              <a:rPr lang="en-US" sz="1200" dirty="0" err="1"/>
              <a:t>ett</a:t>
            </a:r>
            <a:r>
              <a:rPr lang="en-US" sz="1200" dirty="0"/>
              <a:t> universitet </a:t>
            </a:r>
            <a:r>
              <a:rPr lang="en-US" sz="1200" dirty="0" err="1"/>
              <a:t>eller</a:t>
            </a:r>
            <a:r>
              <a:rPr lang="en-US" sz="1200" dirty="0"/>
              <a:t> </a:t>
            </a:r>
            <a:r>
              <a:rPr lang="en-US" sz="1200" dirty="0" err="1"/>
              <a:t>en</a:t>
            </a:r>
            <a:r>
              <a:rPr lang="en-US" sz="1200" dirty="0"/>
              <a:t> </a:t>
            </a:r>
            <a:r>
              <a:rPr lang="en-US" sz="1200" dirty="0" err="1"/>
              <a:t>högskola</a:t>
            </a:r>
            <a:r>
              <a:rPr lang="en-US" sz="1200" dirty="0"/>
              <a:t> </a:t>
            </a:r>
            <a:r>
              <a:rPr lang="en-US" sz="1200" dirty="0" err="1"/>
              <a:t>delas</a:t>
            </a:r>
            <a:r>
              <a:rPr lang="en-US" sz="1200" dirty="0"/>
              <a:t> in i </a:t>
            </a:r>
            <a:r>
              <a:rPr lang="en-US" sz="1200" dirty="0" err="1"/>
              <a:t>tre</a:t>
            </a:r>
            <a:r>
              <a:rPr lang="en-US" sz="1200" dirty="0"/>
              <a:t> </a:t>
            </a:r>
            <a:r>
              <a:rPr lang="en-US" sz="1200" dirty="0" err="1"/>
              <a:t>nivåer</a:t>
            </a:r>
            <a:r>
              <a:rPr lang="en-US" sz="1200" dirty="0"/>
              <a:t>, </a:t>
            </a:r>
            <a:r>
              <a:rPr lang="en-US" sz="1200" b="1" dirty="0" err="1"/>
              <a:t>grundnivå</a:t>
            </a:r>
            <a:r>
              <a:rPr lang="en-US" sz="1200" dirty="0"/>
              <a:t>, </a:t>
            </a:r>
            <a:r>
              <a:rPr lang="en-US" sz="1200" b="1" dirty="0" err="1"/>
              <a:t>avancerad</a:t>
            </a:r>
            <a:r>
              <a:rPr lang="en-US" sz="1200" b="1" dirty="0"/>
              <a:t> </a:t>
            </a:r>
            <a:r>
              <a:rPr lang="en-US" sz="1200" b="1" dirty="0" err="1"/>
              <a:t>nivå</a:t>
            </a:r>
            <a:r>
              <a:rPr lang="en-US" sz="1200" b="1" dirty="0"/>
              <a:t> </a:t>
            </a:r>
            <a:r>
              <a:rPr lang="en-US" sz="1200" dirty="0" err="1"/>
              <a:t>och</a:t>
            </a:r>
            <a:r>
              <a:rPr lang="en-US" sz="1200" dirty="0"/>
              <a:t> </a:t>
            </a:r>
            <a:r>
              <a:rPr lang="en-US" sz="1200" b="1" dirty="0" err="1"/>
              <a:t>forskarnivå</a:t>
            </a:r>
            <a:r>
              <a:rPr lang="en-US" sz="1200" dirty="0"/>
              <a:t>. </a:t>
            </a:r>
            <a:r>
              <a:rPr lang="en-US" sz="1200" dirty="0" err="1"/>
              <a:t>Alla</a:t>
            </a:r>
            <a:r>
              <a:rPr lang="en-US" sz="1200" dirty="0"/>
              <a:t> </a:t>
            </a:r>
            <a:r>
              <a:rPr lang="en-US" sz="1200" dirty="0" err="1"/>
              <a:t>nivåer</a:t>
            </a:r>
            <a:r>
              <a:rPr lang="en-US" sz="1200" dirty="0"/>
              <a:t> </a:t>
            </a:r>
            <a:r>
              <a:rPr lang="en-US" sz="1200" dirty="0" err="1"/>
              <a:t>bygger</a:t>
            </a:r>
            <a:r>
              <a:rPr lang="en-US" sz="1200" dirty="0"/>
              <a:t> </a:t>
            </a:r>
            <a:r>
              <a:rPr lang="en-US" sz="1200" dirty="0" err="1"/>
              <a:t>på</a:t>
            </a:r>
            <a:r>
              <a:rPr lang="en-US" sz="1200" dirty="0"/>
              <a:t> </a:t>
            </a:r>
            <a:r>
              <a:rPr lang="en-US" sz="1200" dirty="0" err="1"/>
              <a:t>nivån</a:t>
            </a:r>
            <a:r>
              <a:rPr lang="en-US" sz="1200" dirty="0"/>
              <a:t> under. Du </a:t>
            </a:r>
            <a:r>
              <a:rPr lang="en-US" sz="1200" dirty="0" err="1"/>
              <a:t>ser</a:t>
            </a:r>
            <a:r>
              <a:rPr lang="en-US" sz="1200" dirty="0"/>
              <a:t> </a:t>
            </a:r>
            <a:r>
              <a:rPr lang="en-US" sz="1200" dirty="0" err="1"/>
              <a:t>vad</a:t>
            </a:r>
            <a:r>
              <a:rPr lang="en-US" sz="1200" dirty="0"/>
              <a:t> </a:t>
            </a:r>
            <a:r>
              <a:rPr lang="en-US" sz="1200" dirty="0" err="1"/>
              <a:t>som</a:t>
            </a:r>
            <a:r>
              <a:rPr lang="en-US" sz="1200" dirty="0"/>
              <a:t> </a:t>
            </a:r>
            <a:r>
              <a:rPr lang="en-US" sz="1200" dirty="0" err="1"/>
              <a:t>krävs</a:t>
            </a:r>
            <a:r>
              <a:rPr lang="en-US" sz="1200" dirty="0"/>
              <a:t> i </a:t>
            </a:r>
            <a:r>
              <a:rPr lang="en-US" sz="1200" dirty="0" err="1"/>
              <a:t>förkunskapskraven</a:t>
            </a:r>
            <a:r>
              <a:rPr lang="en-US" sz="1200" dirty="0"/>
              <a:t> för </a:t>
            </a:r>
            <a:r>
              <a:rPr lang="en-US" sz="1200" dirty="0" err="1"/>
              <a:t>varje</a:t>
            </a:r>
            <a:r>
              <a:rPr lang="en-US" sz="1200" dirty="0"/>
              <a:t> </a:t>
            </a:r>
            <a:r>
              <a:rPr lang="en-US" sz="1200" dirty="0" err="1"/>
              <a:t>kurs</a:t>
            </a:r>
            <a:r>
              <a:rPr lang="en-US" sz="1200" dirty="0"/>
              <a:t>. </a:t>
            </a:r>
            <a:r>
              <a:rPr lang="en-US" sz="1200" dirty="0" err="1"/>
              <a:t>Som</a:t>
            </a:r>
            <a:r>
              <a:rPr lang="en-US" sz="1200" dirty="0"/>
              <a:t> </a:t>
            </a:r>
            <a:r>
              <a:rPr lang="en-US" sz="1200" dirty="0" err="1"/>
              <a:t>nybörjare</a:t>
            </a:r>
            <a:r>
              <a:rPr lang="en-US" sz="1200" dirty="0"/>
              <a:t> </a:t>
            </a:r>
            <a:r>
              <a:rPr lang="en-US" sz="1200" dirty="0" err="1"/>
              <a:t>söker</a:t>
            </a:r>
            <a:r>
              <a:rPr lang="en-US" sz="1200" dirty="0"/>
              <a:t> du till </a:t>
            </a:r>
            <a:r>
              <a:rPr lang="en-US" sz="1200" dirty="0" err="1"/>
              <a:t>grundnivån</a:t>
            </a:r>
            <a:r>
              <a:rPr lang="en-US" sz="1200" dirty="0"/>
              <a:t>.</a:t>
            </a:r>
          </a:p>
          <a:p>
            <a:pPr marL="0" indent="0">
              <a:buNone/>
            </a:pPr>
            <a:endParaRPr lang="en-US" sz="1200" dirty="0"/>
          </a:p>
          <a:p>
            <a:pPr marL="0" indent="0">
              <a:buNone/>
            </a:pPr>
            <a:r>
              <a:rPr lang="en-US" sz="1200" b="1" dirty="0" err="1"/>
              <a:t>Grundnivå</a:t>
            </a:r>
            <a:endParaRPr lang="en-US" sz="1200" b="1" dirty="0"/>
          </a:p>
          <a:p>
            <a:pPr marL="0" indent="0">
              <a:buNone/>
            </a:pPr>
            <a:r>
              <a:rPr lang="en-US" sz="1200" dirty="0"/>
              <a:t>Du </a:t>
            </a:r>
            <a:r>
              <a:rPr lang="en-US" sz="1200" dirty="0" err="1"/>
              <a:t>börjar</a:t>
            </a:r>
            <a:r>
              <a:rPr lang="en-US" sz="1200" dirty="0"/>
              <a:t> </a:t>
            </a:r>
            <a:r>
              <a:rPr lang="en-US" sz="1200" dirty="0" err="1"/>
              <a:t>läsa</a:t>
            </a:r>
            <a:r>
              <a:rPr lang="en-US" sz="1200" dirty="0"/>
              <a:t> den </a:t>
            </a:r>
            <a:r>
              <a:rPr lang="en-US" sz="1200" dirty="0" err="1"/>
              <a:t>kurs</a:t>
            </a:r>
            <a:r>
              <a:rPr lang="en-US" sz="1200" dirty="0"/>
              <a:t> i </a:t>
            </a:r>
            <a:r>
              <a:rPr lang="en-US" sz="1200" dirty="0" err="1"/>
              <a:t>ett</a:t>
            </a:r>
            <a:r>
              <a:rPr lang="en-US" sz="1200" dirty="0"/>
              <a:t> </a:t>
            </a:r>
            <a:r>
              <a:rPr lang="en-US" sz="1200" dirty="0" err="1"/>
              <a:t>ämne</a:t>
            </a:r>
            <a:r>
              <a:rPr lang="en-US" sz="1200" dirty="0"/>
              <a:t> </a:t>
            </a:r>
            <a:r>
              <a:rPr lang="en-US" sz="1200" dirty="0" err="1"/>
              <a:t>eller</a:t>
            </a:r>
            <a:r>
              <a:rPr lang="en-US" sz="1200" dirty="0"/>
              <a:t> </a:t>
            </a:r>
            <a:r>
              <a:rPr lang="en-US" sz="1200" dirty="0" err="1"/>
              <a:t>inom</a:t>
            </a:r>
            <a:r>
              <a:rPr lang="en-US" sz="1200" dirty="0"/>
              <a:t> </a:t>
            </a:r>
            <a:r>
              <a:rPr lang="en-US" sz="1200" dirty="0" err="1"/>
              <a:t>ett</a:t>
            </a:r>
            <a:r>
              <a:rPr lang="en-US" sz="1200" dirty="0"/>
              <a:t> </a:t>
            </a:r>
            <a:r>
              <a:rPr lang="en-US" sz="1200" dirty="0" err="1"/>
              <a:t>område</a:t>
            </a:r>
            <a:r>
              <a:rPr lang="en-US" sz="1200" dirty="0"/>
              <a:t> </a:t>
            </a:r>
            <a:r>
              <a:rPr lang="en-US" sz="1200" dirty="0" err="1"/>
              <a:t>som</a:t>
            </a:r>
            <a:r>
              <a:rPr lang="en-US" sz="1200" dirty="0"/>
              <a:t> </a:t>
            </a:r>
            <a:r>
              <a:rPr lang="en-US" sz="1200" dirty="0" err="1"/>
              <a:t>inte</a:t>
            </a:r>
            <a:r>
              <a:rPr lang="en-US" sz="1200" dirty="0"/>
              <a:t> </a:t>
            </a:r>
            <a:r>
              <a:rPr lang="en-US" sz="1200" dirty="0" err="1"/>
              <a:t>kräver</a:t>
            </a:r>
            <a:r>
              <a:rPr lang="en-US" sz="1200" dirty="0"/>
              <a:t> </a:t>
            </a:r>
            <a:r>
              <a:rPr lang="en-US" sz="1200" dirty="0" err="1"/>
              <a:t>tidigare</a:t>
            </a:r>
            <a:r>
              <a:rPr lang="en-US" sz="1200" dirty="0"/>
              <a:t> studier </a:t>
            </a:r>
            <a:r>
              <a:rPr lang="en-US" sz="1200" dirty="0" err="1"/>
              <a:t>på</a:t>
            </a:r>
            <a:r>
              <a:rPr lang="en-US" sz="1200" dirty="0"/>
              <a:t> </a:t>
            </a:r>
            <a:r>
              <a:rPr lang="en-US" sz="1200" dirty="0" err="1"/>
              <a:t>ett</a:t>
            </a:r>
            <a:r>
              <a:rPr lang="en-US" sz="1200" dirty="0"/>
              <a:t> universitet </a:t>
            </a:r>
            <a:r>
              <a:rPr lang="en-US" sz="1200" dirty="0" err="1"/>
              <a:t>eller</a:t>
            </a:r>
            <a:r>
              <a:rPr lang="en-US" sz="1200" dirty="0"/>
              <a:t> </a:t>
            </a:r>
            <a:r>
              <a:rPr lang="en-US" sz="1200" dirty="0" err="1"/>
              <a:t>en</a:t>
            </a:r>
            <a:r>
              <a:rPr lang="en-US" sz="1200" dirty="0"/>
              <a:t> </a:t>
            </a:r>
            <a:r>
              <a:rPr lang="en-US" sz="1200" dirty="0" err="1"/>
              <a:t>högskola</a:t>
            </a:r>
            <a:r>
              <a:rPr lang="en-US" sz="1200" dirty="0"/>
              <a:t>. De </a:t>
            </a:r>
            <a:r>
              <a:rPr lang="en-US" sz="1200" dirty="0" err="1"/>
              <a:t>allra</a:t>
            </a:r>
            <a:r>
              <a:rPr lang="en-US" sz="1200" dirty="0"/>
              <a:t> </a:t>
            </a:r>
            <a:r>
              <a:rPr lang="en-US" sz="1200" dirty="0" err="1"/>
              <a:t>flesta</a:t>
            </a:r>
            <a:r>
              <a:rPr lang="en-US" sz="1200" dirty="0"/>
              <a:t> program </a:t>
            </a:r>
            <a:r>
              <a:rPr lang="en-US" sz="1200" dirty="0" err="1"/>
              <a:t>som</a:t>
            </a:r>
            <a:r>
              <a:rPr lang="en-US" sz="1200" dirty="0"/>
              <a:t> </a:t>
            </a:r>
            <a:r>
              <a:rPr lang="en-US" sz="1200" dirty="0" err="1"/>
              <a:t>ges</a:t>
            </a:r>
            <a:r>
              <a:rPr lang="en-US" sz="1200" dirty="0"/>
              <a:t> </a:t>
            </a:r>
            <a:r>
              <a:rPr lang="en-US" sz="1200" dirty="0" err="1"/>
              <a:t>på</a:t>
            </a:r>
            <a:r>
              <a:rPr lang="en-US" sz="1200" dirty="0"/>
              <a:t> </a:t>
            </a:r>
            <a:r>
              <a:rPr lang="en-US" sz="1200" dirty="0" err="1"/>
              <a:t>grundnivå</a:t>
            </a:r>
            <a:r>
              <a:rPr lang="en-US" sz="1200" dirty="0"/>
              <a:t> </a:t>
            </a:r>
            <a:r>
              <a:rPr lang="en-US" sz="1200" dirty="0" err="1"/>
              <a:t>är</a:t>
            </a:r>
            <a:r>
              <a:rPr lang="en-US" sz="1200" dirty="0"/>
              <a:t> </a:t>
            </a:r>
            <a:r>
              <a:rPr lang="en-US" sz="1200" dirty="0" err="1"/>
              <a:t>tre</a:t>
            </a:r>
            <a:r>
              <a:rPr lang="en-US" sz="1200" dirty="0"/>
              <a:t> </a:t>
            </a:r>
            <a:r>
              <a:rPr lang="en-US" sz="1200" dirty="0" err="1"/>
              <a:t>år</a:t>
            </a:r>
            <a:r>
              <a:rPr lang="en-US" sz="1200" dirty="0"/>
              <a:t> </a:t>
            </a:r>
            <a:r>
              <a:rPr lang="en-US" sz="1200" dirty="0" err="1"/>
              <a:t>långa</a:t>
            </a:r>
            <a:r>
              <a:rPr lang="en-US" sz="1200" dirty="0"/>
              <a:t> om du </a:t>
            </a:r>
            <a:r>
              <a:rPr lang="en-US" sz="1200" dirty="0" err="1"/>
              <a:t>läser</a:t>
            </a:r>
            <a:r>
              <a:rPr lang="en-US" sz="1200" dirty="0"/>
              <a:t> </a:t>
            </a:r>
            <a:r>
              <a:rPr lang="en-US" sz="1200" dirty="0" err="1"/>
              <a:t>på</a:t>
            </a:r>
            <a:r>
              <a:rPr lang="en-US" sz="1200" dirty="0"/>
              <a:t> </a:t>
            </a:r>
            <a:r>
              <a:rPr lang="en-US" sz="1200" dirty="0" err="1"/>
              <a:t>heltid</a:t>
            </a:r>
            <a:r>
              <a:rPr lang="en-US" sz="1200" dirty="0"/>
              <a:t>.</a:t>
            </a:r>
          </a:p>
          <a:p>
            <a:pPr marL="0" indent="0">
              <a:buNone/>
            </a:pPr>
            <a:r>
              <a:rPr lang="en-US" sz="1200" dirty="0"/>
              <a:t> </a:t>
            </a:r>
          </a:p>
          <a:p>
            <a:pPr marL="0" indent="0">
              <a:buNone/>
            </a:pPr>
            <a:r>
              <a:rPr lang="en-US" sz="1200" b="1" dirty="0" err="1"/>
              <a:t>Avancerad</a:t>
            </a:r>
            <a:r>
              <a:rPr lang="en-US" sz="1200" b="1" dirty="0"/>
              <a:t> </a:t>
            </a:r>
            <a:r>
              <a:rPr lang="en-US" sz="1200" b="1" dirty="0" err="1"/>
              <a:t>nivå</a:t>
            </a:r>
            <a:endParaRPr lang="en-US" sz="1200" b="1" dirty="0"/>
          </a:p>
          <a:p>
            <a:pPr marL="0" indent="0">
              <a:buNone/>
            </a:pPr>
            <a:r>
              <a:rPr lang="en-US" sz="1200" dirty="0"/>
              <a:t>För </a:t>
            </a:r>
            <a:r>
              <a:rPr lang="en-US" sz="1200" dirty="0" err="1"/>
              <a:t>att</a:t>
            </a:r>
            <a:r>
              <a:rPr lang="en-US" sz="1200" dirty="0"/>
              <a:t> </a:t>
            </a:r>
            <a:r>
              <a:rPr lang="en-US" sz="1200" dirty="0" err="1"/>
              <a:t>få</a:t>
            </a:r>
            <a:r>
              <a:rPr lang="en-US" sz="1200" dirty="0"/>
              <a:t> </a:t>
            </a:r>
            <a:r>
              <a:rPr lang="en-US" sz="1200" dirty="0" err="1"/>
              <a:t>börja</a:t>
            </a:r>
            <a:r>
              <a:rPr lang="en-US" sz="1200" dirty="0"/>
              <a:t> </a:t>
            </a:r>
            <a:r>
              <a:rPr lang="en-US" sz="1200" dirty="0" err="1"/>
              <a:t>läsa</a:t>
            </a:r>
            <a:r>
              <a:rPr lang="en-US" sz="1200" dirty="0"/>
              <a:t> </a:t>
            </a:r>
            <a:r>
              <a:rPr lang="en-US" sz="1200" dirty="0" err="1"/>
              <a:t>ett</a:t>
            </a:r>
            <a:r>
              <a:rPr lang="en-US" sz="1200" dirty="0"/>
              <a:t> program </a:t>
            </a:r>
            <a:r>
              <a:rPr lang="en-US" sz="1200" dirty="0" err="1"/>
              <a:t>på</a:t>
            </a:r>
            <a:r>
              <a:rPr lang="en-US" sz="1200" dirty="0"/>
              <a:t> </a:t>
            </a:r>
            <a:r>
              <a:rPr lang="en-US" sz="1200" dirty="0" err="1"/>
              <a:t>avancerad</a:t>
            </a:r>
            <a:r>
              <a:rPr lang="en-US" sz="1200" dirty="0"/>
              <a:t> </a:t>
            </a:r>
            <a:r>
              <a:rPr lang="en-US" sz="1200" dirty="0" err="1"/>
              <a:t>nivå</a:t>
            </a:r>
            <a:r>
              <a:rPr lang="en-US" sz="1200" dirty="0"/>
              <a:t> </a:t>
            </a:r>
            <a:r>
              <a:rPr lang="en-US" sz="1200" dirty="0" err="1"/>
              <a:t>måste</a:t>
            </a:r>
            <a:r>
              <a:rPr lang="en-US" sz="1200" dirty="0"/>
              <a:t> du ha </a:t>
            </a:r>
            <a:r>
              <a:rPr lang="en-US" sz="1200" dirty="0" err="1"/>
              <a:t>en</a:t>
            </a:r>
            <a:r>
              <a:rPr lang="en-US" sz="1200" dirty="0"/>
              <a:t> </a:t>
            </a:r>
            <a:r>
              <a:rPr lang="en-US" sz="1200" dirty="0" err="1"/>
              <a:t>examen</a:t>
            </a:r>
            <a:r>
              <a:rPr lang="en-US" sz="1200" dirty="0"/>
              <a:t> om </a:t>
            </a:r>
            <a:r>
              <a:rPr lang="en-US" sz="1200" dirty="0" err="1"/>
              <a:t>minst</a:t>
            </a:r>
            <a:r>
              <a:rPr lang="en-US" sz="1200" dirty="0"/>
              <a:t> </a:t>
            </a:r>
            <a:r>
              <a:rPr lang="en-US" sz="1200" dirty="0" err="1"/>
              <a:t>tre</a:t>
            </a:r>
            <a:r>
              <a:rPr lang="en-US" sz="1200" dirty="0"/>
              <a:t> </a:t>
            </a:r>
            <a:r>
              <a:rPr lang="en-US" sz="1200" dirty="0" err="1"/>
              <a:t>år</a:t>
            </a:r>
            <a:r>
              <a:rPr lang="en-US" sz="1200" dirty="0"/>
              <a:t> </a:t>
            </a:r>
            <a:r>
              <a:rPr lang="en-US" sz="1200" dirty="0" err="1"/>
              <a:t>på</a:t>
            </a:r>
            <a:r>
              <a:rPr lang="en-US" sz="1200" dirty="0"/>
              <a:t> </a:t>
            </a:r>
            <a:r>
              <a:rPr lang="en-US" sz="1200" dirty="0" err="1"/>
              <a:t>grundnivå</a:t>
            </a:r>
            <a:r>
              <a:rPr lang="en-US" sz="1200" dirty="0"/>
              <a:t> </a:t>
            </a:r>
            <a:r>
              <a:rPr lang="en-US" sz="1200" dirty="0" err="1"/>
              <a:t>eller</a:t>
            </a:r>
            <a:r>
              <a:rPr lang="en-US" sz="1200" dirty="0"/>
              <a:t> </a:t>
            </a:r>
            <a:r>
              <a:rPr lang="en-US" sz="1200" dirty="0" err="1"/>
              <a:t>motsvarande</a:t>
            </a:r>
            <a:r>
              <a:rPr lang="en-US" sz="1200" dirty="0"/>
              <a:t> </a:t>
            </a:r>
            <a:r>
              <a:rPr lang="en-US" sz="1200" dirty="0" err="1"/>
              <a:t>utländsk</a:t>
            </a:r>
            <a:r>
              <a:rPr lang="en-US" sz="1200" dirty="0"/>
              <a:t> </a:t>
            </a:r>
            <a:r>
              <a:rPr lang="en-US" sz="1200" dirty="0" err="1"/>
              <a:t>examen</a:t>
            </a:r>
            <a:r>
              <a:rPr lang="en-US" sz="1200" dirty="0"/>
              <a:t> </a:t>
            </a:r>
            <a:r>
              <a:rPr lang="en-US" sz="1200" dirty="0" err="1"/>
              <a:t>eller</a:t>
            </a:r>
            <a:r>
              <a:rPr lang="en-US" sz="1200" dirty="0"/>
              <a:t> </a:t>
            </a:r>
            <a:r>
              <a:rPr lang="en-US" sz="1200" dirty="0" err="1"/>
              <a:t>motsvarande</a:t>
            </a:r>
            <a:r>
              <a:rPr lang="en-US" sz="1200" dirty="0"/>
              <a:t> </a:t>
            </a:r>
            <a:r>
              <a:rPr lang="en-US" sz="1200" dirty="0" err="1"/>
              <a:t>kvalifikationer</a:t>
            </a:r>
            <a:r>
              <a:rPr lang="en-US" sz="1200" dirty="0"/>
              <a:t>.</a:t>
            </a:r>
          </a:p>
          <a:p>
            <a:pPr marL="0" indent="0">
              <a:buNone/>
            </a:pPr>
            <a:endParaRPr lang="en-US" sz="1200" dirty="0"/>
          </a:p>
          <a:p>
            <a:pPr marL="0" indent="0">
              <a:buNone/>
            </a:pPr>
            <a:r>
              <a:rPr lang="en-US" sz="1200" dirty="0"/>
              <a:t>För </a:t>
            </a:r>
            <a:r>
              <a:rPr lang="en-US" sz="1200" dirty="0" err="1"/>
              <a:t>att</a:t>
            </a:r>
            <a:r>
              <a:rPr lang="en-US" sz="1200" dirty="0"/>
              <a:t> </a:t>
            </a:r>
            <a:r>
              <a:rPr lang="en-US" sz="1200" dirty="0" err="1"/>
              <a:t>läsa</a:t>
            </a:r>
            <a:r>
              <a:rPr lang="en-US" sz="1200" dirty="0"/>
              <a:t> </a:t>
            </a:r>
            <a:r>
              <a:rPr lang="en-US" sz="1200" dirty="0" err="1"/>
              <a:t>fristående</a:t>
            </a:r>
            <a:r>
              <a:rPr lang="en-US" sz="1200" dirty="0"/>
              <a:t> </a:t>
            </a:r>
            <a:r>
              <a:rPr lang="en-US" sz="1200" dirty="0" err="1"/>
              <a:t>kurser</a:t>
            </a:r>
            <a:r>
              <a:rPr lang="en-US" sz="1200" dirty="0"/>
              <a:t> </a:t>
            </a:r>
            <a:r>
              <a:rPr lang="en-US" sz="1200" dirty="0" err="1"/>
              <a:t>på</a:t>
            </a:r>
            <a:r>
              <a:rPr lang="en-US" sz="1200" dirty="0"/>
              <a:t> </a:t>
            </a:r>
            <a:r>
              <a:rPr lang="en-US" sz="1200" dirty="0" err="1"/>
              <a:t>avancerad</a:t>
            </a:r>
            <a:r>
              <a:rPr lang="en-US" sz="1200" dirty="0"/>
              <a:t> </a:t>
            </a:r>
            <a:r>
              <a:rPr lang="en-US" sz="1200" dirty="0" err="1"/>
              <a:t>nivå</a:t>
            </a:r>
            <a:r>
              <a:rPr lang="en-US" sz="1200" dirty="0"/>
              <a:t> </a:t>
            </a:r>
            <a:r>
              <a:rPr lang="en-US" sz="1200" dirty="0" err="1"/>
              <a:t>krävs</a:t>
            </a:r>
            <a:r>
              <a:rPr lang="en-US" sz="1200" dirty="0"/>
              <a:t> </a:t>
            </a:r>
            <a:r>
              <a:rPr lang="en-US" sz="1200" dirty="0" err="1"/>
              <a:t>att</a:t>
            </a:r>
            <a:r>
              <a:rPr lang="en-US" sz="1200" dirty="0"/>
              <a:t> du </a:t>
            </a:r>
            <a:r>
              <a:rPr lang="en-US" sz="1200" dirty="0" err="1"/>
              <a:t>har</a:t>
            </a:r>
            <a:r>
              <a:rPr lang="en-US" sz="1200" dirty="0"/>
              <a:t> </a:t>
            </a:r>
            <a:r>
              <a:rPr lang="en-US" sz="1200" dirty="0" err="1"/>
              <a:t>läst</a:t>
            </a:r>
            <a:r>
              <a:rPr lang="en-US" sz="1200" dirty="0"/>
              <a:t> </a:t>
            </a:r>
            <a:r>
              <a:rPr lang="en-US" sz="1200" dirty="0" err="1"/>
              <a:t>utbildning</a:t>
            </a:r>
            <a:r>
              <a:rPr lang="en-US" sz="1200" dirty="0"/>
              <a:t> </a:t>
            </a:r>
            <a:r>
              <a:rPr lang="en-US" sz="1200" dirty="0" err="1"/>
              <a:t>på</a:t>
            </a:r>
            <a:r>
              <a:rPr lang="en-US" sz="1200" dirty="0"/>
              <a:t> </a:t>
            </a:r>
            <a:r>
              <a:rPr lang="en-US" sz="1200" dirty="0" err="1"/>
              <a:t>grundnivå</a:t>
            </a:r>
            <a:r>
              <a:rPr lang="en-US" sz="1200" dirty="0"/>
              <a:t>. </a:t>
            </a:r>
            <a:r>
              <a:rPr lang="en-US" sz="1200" dirty="0" err="1"/>
              <a:t>Det</a:t>
            </a:r>
            <a:r>
              <a:rPr lang="en-US" sz="1200" dirty="0"/>
              <a:t> </a:t>
            </a:r>
            <a:r>
              <a:rPr lang="en-US" sz="1200" dirty="0" err="1"/>
              <a:t>finns</a:t>
            </a:r>
            <a:r>
              <a:rPr lang="en-US" sz="1200" dirty="0"/>
              <a:t> </a:t>
            </a:r>
            <a:r>
              <a:rPr lang="en-US" sz="1200" dirty="0" err="1"/>
              <a:t>alltså</a:t>
            </a:r>
            <a:r>
              <a:rPr lang="en-US" sz="1200" dirty="0"/>
              <a:t> </a:t>
            </a:r>
            <a:r>
              <a:rPr lang="en-US" sz="1200" dirty="0" err="1"/>
              <a:t>inget</a:t>
            </a:r>
            <a:r>
              <a:rPr lang="en-US" sz="1200" dirty="0"/>
              <a:t> </a:t>
            </a:r>
            <a:r>
              <a:rPr lang="en-US" sz="1200" dirty="0" err="1"/>
              <a:t>examenskrav</a:t>
            </a:r>
            <a:r>
              <a:rPr lang="en-US" sz="1200" dirty="0"/>
              <a:t>.</a:t>
            </a:r>
          </a:p>
          <a:p>
            <a:pPr marL="0" indent="0">
              <a:buNone/>
            </a:pPr>
            <a:endParaRPr lang="en-US" sz="1200" dirty="0"/>
          </a:p>
          <a:p>
            <a:pPr marL="0" indent="0">
              <a:buNone/>
            </a:pPr>
            <a:r>
              <a:rPr lang="en-US" sz="1200" b="1" dirty="0" err="1"/>
              <a:t>Forskarnivå</a:t>
            </a:r>
            <a:endParaRPr lang="en-US" sz="1200" b="1" dirty="0"/>
          </a:p>
          <a:p>
            <a:pPr marL="0" indent="0">
              <a:buNone/>
            </a:pPr>
            <a:r>
              <a:rPr lang="en-US" sz="1200" dirty="0"/>
              <a:t>För </a:t>
            </a:r>
            <a:r>
              <a:rPr lang="en-US" sz="1200" dirty="0" err="1"/>
              <a:t>att</a:t>
            </a:r>
            <a:r>
              <a:rPr lang="en-US" sz="1200" dirty="0"/>
              <a:t> </a:t>
            </a:r>
            <a:r>
              <a:rPr lang="en-US" sz="1200" dirty="0" err="1"/>
              <a:t>läsa</a:t>
            </a:r>
            <a:r>
              <a:rPr lang="en-US" sz="1200" dirty="0"/>
              <a:t> </a:t>
            </a:r>
            <a:r>
              <a:rPr lang="en-US" sz="1200" dirty="0" err="1"/>
              <a:t>på</a:t>
            </a:r>
            <a:r>
              <a:rPr lang="en-US" sz="1200" dirty="0"/>
              <a:t> </a:t>
            </a:r>
            <a:r>
              <a:rPr lang="en-US" sz="1200" dirty="0" err="1"/>
              <a:t>forskarnivån</a:t>
            </a:r>
            <a:r>
              <a:rPr lang="en-US" sz="1200" dirty="0"/>
              <a:t> </a:t>
            </a:r>
            <a:r>
              <a:rPr lang="en-US" sz="1200" dirty="0" err="1"/>
              <a:t>krävs</a:t>
            </a:r>
            <a:r>
              <a:rPr lang="en-US" sz="1200" dirty="0"/>
              <a:t> </a:t>
            </a:r>
            <a:r>
              <a:rPr lang="en-US" sz="1200" dirty="0" err="1"/>
              <a:t>att</a:t>
            </a:r>
            <a:r>
              <a:rPr lang="en-US" sz="1200" dirty="0"/>
              <a:t> du </a:t>
            </a:r>
            <a:r>
              <a:rPr lang="en-US" sz="1200" dirty="0" err="1"/>
              <a:t>har</a:t>
            </a:r>
            <a:r>
              <a:rPr lang="en-US" sz="1200" dirty="0"/>
              <a:t> </a:t>
            </a:r>
            <a:r>
              <a:rPr lang="en-US" sz="1200" dirty="0" err="1"/>
              <a:t>en</a:t>
            </a:r>
            <a:r>
              <a:rPr lang="en-US" sz="1200" dirty="0"/>
              <a:t> </a:t>
            </a:r>
            <a:r>
              <a:rPr lang="en-US" sz="1200" dirty="0" err="1"/>
              <a:t>examen</a:t>
            </a:r>
            <a:r>
              <a:rPr lang="en-US" sz="1200" dirty="0"/>
              <a:t> </a:t>
            </a:r>
            <a:r>
              <a:rPr lang="en-US" sz="1200" dirty="0" err="1"/>
              <a:t>på</a:t>
            </a:r>
            <a:r>
              <a:rPr lang="en-US" sz="1200" dirty="0"/>
              <a:t> </a:t>
            </a:r>
            <a:r>
              <a:rPr lang="en-US" sz="1200" dirty="0" err="1"/>
              <a:t>avancerad</a:t>
            </a:r>
            <a:r>
              <a:rPr lang="en-US" sz="1200" dirty="0"/>
              <a:t> </a:t>
            </a:r>
            <a:r>
              <a:rPr lang="en-US" sz="1200" dirty="0" err="1"/>
              <a:t>nivå</a:t>
            </a:r>
            <a:r>
              <a:rPr lang="en-US" sz="1200" dirty="0"/>
              <a:t>.</a:t>
            </a:r>
          </a:p>
          <a:p>
            <a:pPr marL="0" indent="0">
              <a:buNone/>
            </a:pPr>
            <a:endParaRPr lang="en-US" sz="1200" dirty="0"/>
          </a:p>
          <a:p>
            <a:pPr marL="0" indent="0">
              <a:buNone/>
            </a:pPr>
            <a:r>
              <a:rPr lang="en-US" sz="1200" b="1" dirty="0" err="1"/>
              <a:t>Examina</a:t>
            </a:r>
            <a:endParaRPr lang="en-US" sz="1200" b="1" dirty="0"/>
          </a:p>
          <a:p>
            <a:pPr marL="0" indent="0">
              <a:buNone/>
            </a:pPr>
            <a:r>
              <a:rPr lang="en-US" sz="1200" dirty="0" err="1"/>
              <a:t>Varje</a:t>
            </a:r>
            <a:r>
              <a:rPr lang="en-US" sz="1200" dirty="0"/>
              <a:t> </a:t>
            </a:r>
            <a:r>
              <a:rPr lang="en-US" sz="1200" dirty="0" err="1"/>
              <a:t>nivå</a:t>
            </a:r>
            <a:r>
              <a:rPr lang="en-US" sz="1200" dirty="0"/>
              <a:t> </a:t>
            </a:r>
            <a:r>
              <a:rPr lang="en-US" sz="1200" dirty="0" err="1"/>
              <a:t>har</a:t>
            </a:r>
            <a:r>
              <a:rPr lang="en-US" sz="1200" dirty="0"/>
              <a:t> </a:t>
            </a:r>
            <a:r>
              <a:rPr lang="en-US" sz="1200" dirty="0" err="1"/>
              <a:t>sina</a:t>
            </a:r>
            <a:r>
              <a:rPr lang="en-US" sz="1200" dirty="0"/>
              <a:t> </a:t>
            </a:r>
            <a:r>
              <a:rPr lang="en-US" sz="1200" dirty="0" err="1"/>
              <a:t>egna</a:t>
            </a:r>
            <a:r>
              <a:rPr lang="en-US" sz="1200" dirty="0"/>
              <a:t> </a:t>
            </a:r>
            <a:r>
              <a:rPr lang="en-US" sz="1200" dirty="0" err="1"/>
              <a:t>examina</a:t>
            </a:r>
            <a:r>
              <a:rPr lang="en-US" sz="1200" dirty="0"/>
              <a:t>. </a:t>
            </a:r>
            <a:endParaRPr lang="en-US"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a:t>
            </a:fld>
            <a:endParaRPr lang="sv-SE"/>
          </a:p>
        </p:txBody>
      </p:sp>
    </p:spTree>
    <p:extLst>
      <p:ext uri="{BB962C8B-B14F-4D97-AF65-F5344CB8AC3E}">
        <p14:creationId xmlns:p14="http://schemas.microsoft.com/office/powerpoint/2010/main" val="266148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 skala</a:t>
            </a:r>
            <a:r>
              <a:rPr lang="sv-SE" baseline="0" dirty="0"/>
              <a:t> 2025</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19</a:t>
            </a:fld>
            <a:endParaRPr lang="sv-SE"/>
          </a:p>
        </p:txBody>
      </p:sp>
    </p:spTree>
    <p:extLst>
      <p:ext uri="{BB962C8B-B14F-4D97-AF65-F5344CB8AC3E}">
        <p14:creationId xmlns:p14="http://schemas.microsoft.com/office/powerpoint/2010/main" val="292216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Meritpoäng = är ett slags ”extrapoäng”. Med Moderna språk menas inte svenska eller svenska som andraspråk, inte modersmål/hemspråk eller engelska.  Max</a:t>
            </a:r>
            <a:r>
              <a:rPr lang="sv-FI" baseline="0" dirty="0">
                <a:latin typeface="Times New Roman" charset="0"/>
                <a:ea typeface="ＭＳ Ｐゴシック" charset="0"/>
                <a:cs typeface="ＭＳ Ｐゴシック" charset="0"/>
              </a:rPr>
              <a:t> 2,5 meritpoäng, se nästa bild.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Högre betyg ger inte fler poäng.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20</a:t>
            </a:fld>
            <a:endParaRPr lang="sv-SE"/>
          </a:p>
        </p:txBody>
      </p:sp>
    </p:spTree>
    <p:extLst>
      <p:ext uri="{BB962C8B-B14F-4D97-AF65-F5344CB8AC3E}">
        <p14:creationId xmlns:p14="http://schemas.microsoft.com/office/powerpoint/2010/main" val="148088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Du kan få maximalt 2,5 meritpoäng om du har lägst betyget Godkänt i olika kombinationer av kurser. Tänk på att kurser som krävs för behörighet inte ger meritpoäng. </a:t>
            </a:r>
            <a:endParaRPr lang="sv-SE" dirty="0">
              <a:latin typeface="Times New Roman" charset="0"/>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21</a:t>
            </a:fld>
            <a:endParaRPr lang="sv-SE"/>
          </a:p>
        </p:txBody>
      </p:sp>
    </p:spTree>
    <p:extLst>
      <p:ext uri="{BB962C8B-B14F-4D97-AF65-F5344CB8AC3E}">
        <p14:creationId xmlns:p14="http://schemas.microsoft.com/office/powerpoint/2010/main" val="103547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Om moderna</a:t>
            </a:r>
            <a:r>
              <a:rPr lang="sv-FI" baseline="0" dirty="0">
                <a:latin typeface="Times New Roman" charset="0"/>
                <a:ea typeface="ＭＳ Ｐゴシック" charset="0"/>
                <a:cs typeface="ＭＳ Ｐゴシック" charset="0"/>
              </a:rPr>
              <a:t> språk 3 krävs för särskild behörighet ger den inga meritpoäng. </a:t>
            </a:r>
            <a:r>
              <a:rPr lang="sv-FI" dirty="0">
                <a:latin typeface="Times New Roman" charset="0"/>
                <a:ea typeface="ＭＳ Ｐゴシック" charset="0"/>
                <a:cs typeface="ＭＳ Ｐゴシック" charset="0"/>
              </a:rPr>
              <a:t>Om sökande får 1,5 meritpoäng för Språk 1 har han eller hon redan uppnått </a:t>
            </a:r>
            <a:r>
              <a:rPr lang="sv-FI" dirty="0" err="1">
                <a:latin typeface="Times New Roman" charset="0"/>
                <a:ea typeface="ＭＳ Ｐゴシック" charset="0"/>
                <a:cs typeface="ＭＳ Ｐゴシック" charset="0"/>
              </a:rPr>
              <a:t>maxpott</a:t>
            </a:r>
            <a:r>
              <a:rPr lang="sv-FI" dirty="0">
                <a:latin typeface="Times New Roman" charset="0"/>
                <a:ea typeface="ＭＳ Ｐゴシック" charset="0"/>
                <a:cs typeface="ＭＳ Ｐゴシック" charset="0"/>
              </a:rPr>
              <a:t> för moderna språk. </a:t>
            </a:r>
            <a:endParaRPr lang="sv-SE" dirty="0">
              <a:latin typeface="Times New Roman" charset="0"/>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22</a:t>
            </a:fld>
            <a:endParaRPr lang="sv-SE"/>
          </a:p>
        </p:txBody>
      </p:sp>
    </p:spTree>
    <p:extLst>
      <p:ext uri="{BB962C8B-B14F-4D97-AF65-F5344CB8AC3E}">
        <p14:creationId xmlns:p14="http://schemas.microsoft.com/office/powerpoint/2010/main" val="110569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sz="2000" dirty="0"/>
              <a:t>Moderna språk ger högst 1,5 meritpoäng*</a:t>
            </a:r>
          </a:p>
          <a:p>
            <a:pPr lvl="1"/>
            <a:r>
              <a:rPr lang="sv-SE" sz="2000" dirty="0"/>
              <a:t>Engelska ger högst 1,0 meritpoäng</a:t>
            </a:r>
          </a:p>
          <a:p>
            <a:pPr lvl="1"/>
            <a:r>
              <a:rPr lang="sv-SE" sz="2000" dirty="0"/>
              <a:t>Matematik ger högst 1,5 meritpoäng</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23</a:t>
            </a:fld>
            <a:endParaRPr lang="sv-SE"/>
          </a:p>
        </p:txBody>
      </p:sp>
    </p:spTree>
    <p:extLst>
      <p:ext uri="{BB962C8B-B14F-4D97-AF65-F5344CB8AC3E}">
        <p14:creationId xmlns:p14="http://schemas.microsoft.com/office/powerpoint/2010/main" val="2230691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Läs tabellen så här. Nivå i IB</a:t>
            </a:r>
            <a:r>
              <a:rPr lang="sv-SE" baseline="0" dirty="0"/>
              <a:t> betyder vilka kurser du har i din examen. Krav på särskild behörighet (övre delen) styr vilka meritpoäng du får till en viss utbildning. Om du har </a:t>
            </a:r>
            <a:r>
              <a:rPr lang="sv-SE" baseline="0" dirty="0" err="1"/>
              <a:t>Mathematics</a:t>
            </a:r>
            <a:r>
              <a:rPr lang="sv-SE" baseline="0" dirty="0"/>
              <a:t>, </a:t>
            </a:r>
            <a:r>
              <a:rPr lang="sv-SE" baseline="0" dirty="0" err="1"/>
              <a:t>applications</a:t>
            </a:r>
            <a:r>
              <a:rPr lang="sv-SE" baseline="0" dirty="0"/>
              <a:t> and interpretation HL och söker till en utbildning som kräver Matematik 3, så får du 1,5 meritpoäng. Söker du istället en ingenjörsutbildning där kravet är Matematik 4, får du bara tillgodoräkna dig 1,0 meritpoäng i just matematik</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24</a:t>
            </a:fld>
            <a:endParaRPr lang="sv-SE"/>
          </a:p>
        </p:txBody>
      </p:sp>
    </p:spTree>
    <p:extLst>
      <p:ext uri="{BB962C8B-B14F-4D97-AF65-F5344CB8AC3E}">
        <p14:creationId xmlns:p14="http://schemas.microsoft.com/office/powerpoint/2010/main" val="303780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(Bilden en sammanfattning av bild 13-18). Om en kurs krävs för särskild behörighet (är en behörighetskurs för en viss utbildning) kan du inte tillgodoräkna meritpoäng för den kursen. </a:t>
            </a:r>
            <a:endParaRPr lang="sv-SE" dirty="0">
              <a:latin typeface="Times New Roman" charset="0"/>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25</a:t>
            </a:fld>
            <a:endParaRPr lang="sv-SE"/>
          </a:p>
        </p:txBody>
      </p:sp>
    </p:spTree>
    <p:extLst>
      <p:ext uri="{BB962C8B-B14F-4D97-AF65-F5344CB8AC3E}">
        <p14:creationId xmlns:p14="http://schemas.microsoft.com/office/powerpoint/2010/main" val="258655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Urvalet – själva ”antagningen” där alla sökande rangordnas efter meritvärde </a:t>
            </a:r>
            <a:r>
              <a:rPr lang="sv-FI" dirty="0" err="1">
                <a:latin typeface="Times New Roman" charset="0"/>
                <a:ea typeface="ＭＳ Ｐゴシック" charset="0"/>
                <a:cs typeface="ＭＳ Ｐゴシック" charset="0"/>
              </a:rPr>
              <a:t>etc</a:t>
            </a:r>
            <a:r>
              <a:rPr lang="sv-FI" dirty="0">
                <a:latin typeface="Times New Roman" charset="0"/>
                <a:ea typeface="ＭＳ Ｐゴシック" charset="0"/>
                <a:cs typeface="ＭＳ Ｐゴシック" charset="0"/>
              </a:rPr>
              <a:t> i antagningssystemet. </a:t>
            </a:r>
            <a:endParaRPr lang="sv-SE" dirty="0">
              <a:latin typeface="Times New Roman" charset="0"/>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27</a:t>
            </a:fld>
            <a:endParaRPr lang="sv-SE"/>
          </a:p>
        </p:txBody>
      </p:sp>
    </p:spTree>
    <p:extLst>
      <p:ext uri="{BB962C8B-B14F-4D97-AF65-F5344CB8AC3E}">
        <p14:creationId xmlns:p14="http://schemas.microsoft.com/office/powerpoint/2010/main" val="415820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Gäller platser till alla högskoleutbildningar</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28</a:t>
            </a:fld>
            <a:endParaRPr lang="sv-SE"/>
          </a:p>
        </p:txBody>
      </p:sp>
    </p:spTree>
    <p:extLst>
      <p:ext uri="{BB962C8B-B14F-4D97-AF65-F5344CB8AC3E}">
        <p14:creationId xmlns:p14="http://schemas.microsoft.com/office/powerpoint/2010/main" val="2716373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Times New Roman" charset="0"/>
                <a:ea typeface="ＭＳ Ｐゴシック" charset="0"/>
                <a:cs typeface="ＭＳ Ｐゴシック" charset="0"/>
              </a:rPr>
              <a:t>Sökande med IB-examen deltar i Betygsgrupp I respektive BII.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29</a:t>
            </a:fld>
            <a:endParaRPr lang="sv-SE"/>
          </a:p>
        </p:txBody>
      </p:sp>
    </p:spTree>
    <p:extLst>
      <p:ext uri="{BB962C8B-B14F-4D97-AF65-F5344CB8AC3E}">
        <p14:creationId xmlns:p14="http://schemas.microsoft.com/office/powerpoint/2010/main" val="19139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Times New Roman" charset="0"/>
                <a:ea typeface="ＭＳ Ｐゴシック" charset="0"/>
                <a:cs typeface="ＭＳ Ｐゴシック" charset="0"/>
              </a:rPr>
              <a:t>Viktigt</a:t>
            </a:r>
            <a:r>
              <a:rPr lang="sv-SE" baseline="0" dirty="0">
                <a:latin typeface="Times New Roman" charset="0"/>
                <a:ea typeface="ＭＳ Ｐゴシック" charset="0"/>
                <a:cs typeface="ＭＳ Ｐゴシック" charset="0"/>
              </a:rPr>
              <a:t> att du får ett DIPLOM! Du måste ha </a:t>
            </a:r>
            <a:r>
              <a:rPr lang="sv-SE" sz="1200" b="0" i="0" u="none" strike="noStrike" kern="1200" baseline="0" dirty="0">
                <a:solidFill>
                  <a:schemeClr val="tx1"/>
                </a:solidFill>
                <a:latin typeface="+mn-lt"/>
                <a:ea typeface="+mn-ea"/>
                <a:cs typeface="+mn-cs"/>
              </a:rPr>
              <a:t>tillräckliga kunskaper i svenska, engelska och matematik (alla tre ämnena).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Även du som har svenska som modersmål måste skicka in betyg som visar att du har de kunskaper i svenska som krävs. </a:t>
            </a:r>
            <a:endParaRPr lang="sv-SE" baseline="0" dirty="0">
              <a:latin typeface="Times New Roman"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br>
              <a:rPr lang="sv-SE" dirty="0">
                <a:latin typeface="Times New Roman" charset="0"/>
                <a:ea typeface="ＭＳ Ｐゴシック" charset="0"/>
                <a:cs typeface="ＭＳ Ｐゴシック" charset="0"/>
              </a:rPr>
            </a:br>
            <a:r>
              <a:rPr lang="sv-SE" dirty="0">
                <a:latin typeface="Times New Roman" charset="0"/>
                <a:ea typeface="ＭＳ Ｐゴシック" charset="0"/>
                <a:cs typeface="ＭＳ Ｐゴシック" charset="0"/>
              </a:rPr>
              <a:t>Den som inte formellt uppfyller kraven för grundläggande behörighet har möjlighet att ansöka om prövning av reell kompetens vid respektive lärosäte. </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5</a:t>
            </a:fld>
            <a:endParaRPr lang="sv-SE"/>
          </a:p>
        </p:txBody>
      </p:sp>
    </p:spTree>
    <p:extLst>
      <p:ext uri="{BB962C8B-B14F-4D97-AF65-F5344CB8AC3E}">
        <p14:creationId xmlns:p14="http://schemas.microsoft.com/office/powerpoint/2010/main" val="311852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Betyg i enskilda ämnen (</a:t>
            </a:r>
            <a:r>
              <a:rPr lang="sv-SE" sz="1200" b="0" i="1" u="none" strike="noStrike" kern="1200" baseline="0" dirty="0" err="1">
                <a:solidFill>
                  <a:schemeClr val="tx1"/>
                </a:solidFill>
                <a:latin typeface="+mn-lt"/>
                <a:ea typeface="+mn-ea"/>
                <a:cs typeface="+mn-cs"/>
              </a:rPr>
              <a:t>certificates</a:t>
            </a:r>
            <a:r>
              <a:rPr lang="sv-SE" sz="1200" b="0" i="0" u="none" strike="noStrike" kern="1200" baseline="0" dirty="0">
                <a:solidFill>
                  <a:schemeClr val="tx1"/>
                </a:solidFill>
                <a:latin typeface="+mn-lt"/>
                <a:ea typeface="+mn-ea"/>
                <a:cs typeface="+mn-cs"/>
              </a:rPr>
              <a:t>) ger </a:t>
            </a:r>
            <a:r>
              <a:rPr lang="sv-SE" sz="1200" b="1" i="0" u="none" strike="noStrike" kern="1200" baseline="0" dirty="0">
                <a:solidFill>
                  <a:schemeClr val="tx1"/>
                </a:solidFill>
                <a:latin typeface="+mn-lt"/>
                <a:ea typeface="+mn-ea"/>
                <a:cs typeface="+mn-cs"/>
              </a:rPr>
              <a:t>inte </a:t>
            </a:r>
            <a:r>
              <a:rPr lang="sv-SE" sz="1200" b="0" i="0" u="none" strike="noStrike" kern="1200" baseline="0" dirty="0">
                <a:solidFill>
                  <a:schemeClr val="tx1"/>
                </a:solidFill>
                <a:latin typeface="+mn-lt"/>
                <a:ea typeface="+mn-ea"/>
                <a:cs typeface="+mn-cs"/>
              </a:rPr>
              <a:t>grundläggande behörighet, men kan eventuellt ge särskild behörighet. Betygskravet är lägst betyg 4. </a:t>
            </a:r>
          </a:p>
          <a:p>
            <a:endParaRPr lang="sv-SE" sz="1200" dirty="0"/>
          </a:p>
          <a:p>
            <a:r>
              <a:rPr lang="sv-SE" sz="1200" dirty="0"/>
              <a:t>English B, HL ger </a:t>
            </a:r>
            <a:r>
              <a:rPr lang="sv-SE" sz="1200" b="1" dirty="0"/>
              <a:t>också</a:t>
            </a:r>
            <a:r>
              <a:rPr lang="sv-SE" sz="1200" dirty="0"/>
              <a:t> grundläggande behörighet </a:t>
            </a:r>
          </a:p>
          <a:p>
            <a:r>
              <a:rPr lang="sv-SE" sz="1200" dirty="0"/>
              <a:t>English A, HL/SL ger också grundläggande behörighet </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7</a:t>
            </a:fld>
            <a:endParaRPr lang="sv-SE"/>
          </a:p>
        </p:txBody>
      </p:sp>
    </p:spTree>
    <p:extLst>
      <p:ext uri="{BB962C8B-B14F-4D97-AF65-F5344CB8AC3E}">
        <p14:creationId xmlns:p14="http://schemas.microsoft.com/office/powerpoint/2010/main" val="1636485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FF0000"/>
                </a:solidFill>
              </a:rPr>
              <a:t>Du måste ha lägst betyget 3 i matematik.  </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8</a:t>
            </a:fld>
            <a:endParaRPr lang="sv-SE"/>
          </a:p>
        </p:txBody>
      </p:sp>
    </p:spTree>
    <p:extLst>
      <p:ext uri="{BB962C8B-B14F-4D97-AF65-F5344CB8AC3E}">
        <p14:creationId xmlns:p14="http://schemas.microsoft.com/office/powerpoint/2010/main" val="228466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Det är viktigt att man kollar upp vilka krav som gäller till en viss utbildning. Söker man både lärarutbildningar och tekniska utbildningar t ex, skiftar kraven för de olika utbildningsområdena. </a:t>
            </a:r>
          </a:p>
          <a:p>
            <a:pPr marL="0" marR="0" indent="0" algn="l" defTabSz="914400" rtl="0" eaLnBrk="1" fontAlgn="auto" latinLnBrk="0" hangingPunct="1">
              <a:lnSpc>
                <a:spcPct val="100000"/>
              </a:lnSpc>
              <a:spcBef>
                <a:spcPts val="0"/>
              </a:spcBef>
              <a:spcAft>
                <a:spcPts val="0"/>
              </a:spcAft>
              <a:buClrTx/>
              <a:buSzTx/>
              <a:buFontTx/>
              <a:buNone/>
              <a:tabLst/>
              <a:defRPr/>
            </a:pPr>
            <a:endParaRPr lang="sv-FI" dirty="0">
              <a:latin typeface="Times New Roman"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Områdesbehörigheterna har inga namn utan hålls isär med nummer. Ett utbildningsområde kan ha flera olika områdesbehörigheter. För</a:t>
            </a:r>
            <a:r>
              <a:rPr lang="sv-FI" baseline="0" dirty="0">
                <a:latin typeface="Times New Roman" charset="0"/>
                <a:ea typeface="ＭＳ Ｐゴシック" charset="0"/>
                <a:cs typeface="ＭＳ Ｐゴシック" charset="0"/>
              </a:rPr>
              <a:t> varje </a:t>
            </a:r>
            <a:r>
              <a:rPr lang="sv-FI" baseline="0" dirty="0" err="1">
                <a:latin typeface="Times New Roman" charset="0"/>
                <a:ea typeface="ＭＳ Ｐゴシック" charset="0"/>
                <a:cs typeface="ＭＳ Ｐゴシック" charset="0"/>
              </a:rPr>
              <a:t>utbilning</a:t>
            </a:r>
            <a:r>
              <a:rPr lang="sv-FI" baseline="0" dirty="0">
                <a:latin typeface="Times New Roman" charset="0"/>
                <a:ea typeface="ＭＳ Ｐゴシック" charset="0"/>
                <a:cs typeface="ＭＳ Ｐゴシック" charset="0"/>
              </a:rPr>
              <a:t> som man söker fram på Antagning.se visas behörighetskraven under Läs mer om behörighet. </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9</a:t>
            </a:fld>
            <a:endParaRPr lang="sv-SE"/>
          </a:p>
        </p:txBody>
      </p:sp>
    </p:spTree>
    <p:extLst>
      <p:ext uri="{BB962C8B-B14F-4D97-AF65-F5344CB8AC3E}">
        <p14:creationId xmlns:p14="http://schemas.microsoft.com/office/powerpoint/2010/main" val="217481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a:t>
            </a:r>
            <a:r>
              <a:rPr lang="sv-SE" baseline="0" dirty="0"/>
              <a:t> länken med dina elever till Skolverket och utbildningsguiden</a:t>
            </a:r>
          </a:p>
          <a:p>
            <a:r>
              <a:rPr lang="sv-SE" baseline="0" dirty="0"/>
              <a:t>https://utbildningsguiden.skolverket.se/gymnasieskolan/behorighetsvisaren</a:t>
            </a:r>
          </a:p>
        </p:txBody>
      </p:sp>
      <p:sp>
        <p:nvSpPr>
          <p:cNvPr id="4" name="Platshållare för bildnummer 3"/>
          <p:cNvSpPr>
            <a:spLocks noGrp="1"/>
          </p:cNvSpPr>
          <p:nvPr>
            <p:ph type="sldNum" sz="quarter" idx="10"/>
          </p:nvPr>
        </p:nvSpPr>
        <p:spPr/>
        <p:txBody>
          <a:bodyPr/>
          <a:lstStyle/>
          <a:p>
            <a:fld id="{C23AAB0C-0305-4F5A-B5F3-AA8079ED15F2}" type="slidenum">
              <a:rPr lang="sv-SE" smtClean="0"/>
              <a:t>11</a:t>
            </a:fld>
            <a:endParaRPr lang="sv-SE"/>
          </a:p>
        </p:txBody>
      </p:sp>
    </p:spTree>
    <p:extLst>
      <p:ext uri="{BB962C8B-B14F-4D97-AF65-F5344CB8AC3E}">
        <p14:creationId xmlns:p14="http://schemas.microsoft.com/office/powerpoint/2010/main" val="22440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Du måste ha lägst </a:t>
            </a:r>
            <a:r>
              <a:rPr lang="sv-SE" sz="1200" b="1" i="0" u="none" strike="noStrike" kern="1200" baseline="0" dirty="0">
                <a:solidFill>
                  <a:schemeClr val="tx1"/>
                </a:solidFill>
                <a:latin typeface="+mn-lt"/>
                <a:ea typeface="+mn-ea"/>
                <a:cs typeface="+mn-cs"/>
              </a:rPr>
              <a:t>betyget 4 i ämnet </a:t>
            </a:r>
            <a:r>
              <a:rPr lang="sv-SE" sz="1200" b="0" i="0" u="none" strike="noStrike" kern="1200" baseline="0" dirty="0">
                <a:solidFill>
                  <a:schemeClr val="tx1"/>
                </a:solidFill>
                <a:latin typeface="+mn-lt"/>
                <a:ea typeface="+mn-ea"/>
                <a:cs typeface="+mn-cs"/>
              </a:rPr>
              <a:t>för att uppfylla det särskilda behörighetskravet, </a:t>
            </a:r>
            <a:r>
              <a:rPr lang="sv-SE" sz="1200" b="1" i="0" u="none" strike="noStrike" kern="1200" baseline="0" dirty="0">
                <a:solidFill>
                  <a:schemeClr val="tx1"/>
                </a:solidFill>
                <a:latin typeface="+mn-lt"/>
                <a:ea typeface="+mn-ea"/>
                <a:cs typeface="+mn-cs"/>
              </a:rPr>
              <a:t>med undantag för ämnena </a:t>
            </a:r>
            <a:r>
              <a:rPr lang="sv-SE" sz="1200" b="1" i="0" u="none" strike="noStrike" kern="1200" baseline="0" dirty="0" err="1">
                <a:solidFill>
                  <a:schemeClr val="tx1"/>
                </a:solidFill>
                <a:latin typeface="+mn-lt"/>
                <a:ea typeface="+mn-ea"/>
                <a:cs typeface="+mn-cs"/>
              </a:rPr>
              <a:t>Mathematics</a:t>
            </a:r>
            <a:r>
              <a:rPr lang="sv-SE" sz="1200" b="1" i="0" u="none" strike="noStrike" kern="1200" baseline="0" dirty="0">
                <a:solidFill>
                  <a:schemeClr val="tx1"/>
                </a:solidFill>
                <a:latin typeface="+mn-lt"/>
                <a:ea typeface="+mn-ea"/>
                <a:cs typeface="+mn-cs"/>
              </a:rPr>
              <a:t>, </a:t>
            </a:r>
            <a:r>
              <a:rPr lang="sv-SE" sz="1200" b="1" i="0" u="none" strike="noStrike" kern="1200" baseline="0" dirty="0" err="1">
                <a:solidFill>
                  <a:schemeClr val="tx1"/>
                </a:solidFill>
                <a:latin typeface="+mn-lt"/>
                <a:ea typeface="+mn-ea"/>
                <a:cs typeface="+mn-cs"/>
              </a:rPr>
              <a:t>Physics</a:t>
            </a:r>
            <a:r>
              <a:rPr lang="sv-SE" sz="1200" b="1" i="0" u="none" strike="noStrike" kern="1200" baseline="0" dirty="0">
                <a:solidFill>
                  <a:schemeClr val="tx1"/>
                </a:solidFill>
                <a:latin typeface="+mn-lt"/>
                <a:ea typeface="+mn-ea"/>
                <a:cs typeface="+mn-cs"/>
              </a:rPr>
              <a:t>, Chemistry och </a:t>
            </a:r>
            <a:r>
              <a:rPr lang="sv-SE" sz="1200" b="1" i="0" u="none" strike="noStrike" kern="1200" baseline="0" dirty="0" err="1">
                <a:solidFill>
                  <a:schemeClr val="tx1"/>
                </a:solidFill>
                <a:latin typeface="+mn-lt"/>
                <a:ea typeface="+mn-ea"/>
                <a:cs typeface="+mn-cs"/>
              </a:rPr>
              <a:t>Biology</a:t>
            </a:r>
            <a:r>
              <a:rPr lang="sv-SE" sz="1200" b="1" i="0" u="none" strike="noStrike" kern="1200" baseline="0" dirty="0">
                <a:solidFill>
                  <a:schemeClr val="tx1"/>
                </a:solidFill>
                <a:latin typeface="+mn-lt"/>
                <a:ea typeface="+mn-ea"/>
                <a:cs typeface="+mn-cs"/>
              </a:rPr>
              <a:t> på </a:t>
            </a:r>
            <a:r>
              <a:rPr lang="sv-SE" sz="1200" b="1" i="0" u="none" strike="noStrike" kern="1200" baseline="0" dirty="0" err="1">
                <a:solidFill>
                  <a:schemeClr val="tx1"/>
                </a:solidFill>
                <a:latin typeface="+mn-lt"/>
                <a:ea typeface="+mn-ea"/>
                <a:cs typeface="+mn-cs"/>
              </a:rPr>
              <a:t>Higher</a:t>
            </a:r>
            <a:r>
              <a:rPr lang="sv-SE" sz="1200" b="1" i="0" u="none" strike="noStrike" kern="1200" baseline="0" dirty="0">
                <a:solidFill>
                  <a:schemeClr val="tx1"/>
                </a:solidFill>
                <a:latin typeface="+mn-lt"/>
                <a:ea typeface="+mn-ea"/>
                <a:cs typeface="+mn-cs"/>
              </a:rPr>
              <a:t> </a:t>
            </a:r>
            <a:r>
              <a:rPr lang="sv-SE" sz="1200" b="1" i="0" u="none" strike="noStrike" kern="1200" baseline="0" dirty="0" err="1">
                <a:solidFill>
                  <a:schemeClr val="tx1"/>
                </a:solidFill>
                <a:latin typeface="+mn-lt"/>
                <a:ea typeface="+mn-ea"/>
                <a:cs typeface="+mn-cs"/>
              </a:rPr>
              <a:t>Level</a:t>
            </a:r>
            <a:r>
              <a:rPr lang="sv-SE" sz="1200" b="1" i="0" u="none" strike="noStrike" kern="1200" baseline="0" dirty="0">
                <a:solidFill>
                  <a:schemeClr val="tx1"/>
                </a:solidFill>
                <a:latin typeface="+mn-lt"/>
                <a:ea typeface="+mn-ea"/>
                <a:cs typeface="+mn-cs"/>
              </a:rPr>
              <a:t> (HL) där betygskravet är </a:t>
            </a:r>
            <a:r>
              <a:rPr lang="sv-SE" sz="1200" b="0" i="0" u="none" strike="noStrike" kern="1200" baseline="0" dirty="0">
                <a:solidFill>
                  <a:schemeClr val="tx1"/>
                </a:solidFill>
                <a:latin typeface="+mn-lt"/>
                <a:ea typeface="+mn-ea"/>
                <a:cs typeface="+mn-cs"/>
              </a:rPr>
              <a:t>3. </a:t>
            </a:r>
            <a:r>
              <a:rPr lang="sv-SE" sz="1200" b="1" i="0" u="none" strike="noStrike" kern="1200" baseline="0" dirty="0">
                <a:solidFill>
                  <a:schemeClr val="tx1"/>
                </a:solidFill>
                <a:latin typeface="+mn-lt"/>
                <a:ea typeface="+mn-ea"/>
                <a:cs typeface="+mn-cs"/>
              </a:rPr>
              <a:t>Betygskravet 3 gäller även </a:t>
            </a:r>
            <a:r>
              <a:rPr lang="sv-SE" sz="1200" b="1" i="0" u="none" strike="noStrike" kern="1200" baseline="0" dirty="0" err="1">
                <a:solidFill>
                  <a:schemeClr val="tx1"/>
                </a:solidFill>
                <a:latin typeface="+mn-lt"/>
                <a:ea typeface="+mn-ea"/>
                <a:cs typeface="+mn-cs"/>
              </a:rPr>
              <a:t>Mathematics</a:t>
            </a:r>
            <a:r>
              <a:rPr lang="sv-SE" sz="1200" b="1" i="0" u="none" strike="noStrike" kern="1200" baseline="0" dirty="0">
                <a:solidFill>
                  <a:schemeClr val="tx1"/>
                </a:solidFill>
                <a:latin typeface="+mn-lt"/>
                <a:ea typeface="+mn-ea"/>
                <a:cs typeface="+mn-cs"/>
              </a:rPr>
              <a:t> SL. </a:t>
            </a:r>
            <a:endParaRPr lang="sv-SE" b="1"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12</a:t>
            </a:fld>
            <a:endParaRPr lang="sv-SE"/>
          </a:p>
        </p:txBody>
      </p:sp>
    </p:spTree>
    <p:extLst>
      <p:ext uri="{BB962C8B-B14F-4D97-AF65-F5344CB8AC3E}">
        <p14:creationId xmlns:p14="http://schemas.microsoft.com/office/powerpoint/2010/main" val="161499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Du måste ha lägst </a:t>
            </a:r>
            <a:r>
              <a:rPr lang="sv-SE" sz="1200" b="1" i="0" u="none" strike="noStrike" kern="1200" baseline="0" dirty="0">
                <a:solidFill>
                  <a:schemeClr val="tx1"/>
                </a:solidFill>
                <a:latin typeface="+mn-lt"/>
                <a:ea typeface="+mn-ea"/>
                <a:cs typeface="+mn-cs"/>
              </a:rPr>
              <a:t>betyget 4 i ämnet </a:t>
            </a:r>
            <a:r>
              <a:rPr lang="sv-SE" sz="1200" b="0" i="0" u="none" strike="noStrike" kern="1200" baseline="0" dirty="0">
                <a:solidFill>
                  <a:schemeClr val="tx1"/>
                </a:solidFill>
                <a:latin typeface="+mn-lt"/>
                <a:ea typeface="+mn-ea"/>
                <a:cs typeface="+mn-cs"/>
              </a:rPr>
              <a:t>för att uppfylla det särskilda behörighetskravet,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Vid ansökan till Ekonomie kandidatprogrammet vid Handelshögskolan i Stockholm ger </a:t>
            </a:r>
            <a:r>
              <a:rPr lang="sv-SE" sz="1200" b="0" i="1" u="none" strike="noStrike" kern="1200" baseline="0" dirty="0" err="1">
                <a:solidFill>
                  <a:schemeClr val="tx1"/>
                </a:solidFill>
                <a:latin typeface="+mn-lt"/>
                <a:ea typeface="+mn-ea"/>
                <a:cs typeface="+mn-cs"/>
              </a:rPr>
              <a:t>Economics</a:t>
            </a:r>
            <a:r>
              <a:rPr lang="sv-SE" sz="1200" b="0" i="1" u="none" strike="noStrike" kern="1200" baseline="0" dirty="0">
                <a:solidFill>
                  <a:schemeClr val="tx1"/>
                </a:solidFill>
                <a:latin typeface="+mn-lt"/>
                <a:ea typeface="+mn-ea"/>
                <a:cs typeface="+mn-cs"/>
              </a:rPr>
              <a:t> </a:t>
            </a:r>
            <a:r>
              <a:rPr lang="sv-SE" sz="1200" b="0" i="0" u="none" strike="noStrike" kern="1200" baseline="0" dirty="0">
                <a:solidFill>
                  <a:schemeClr val="tx1"/>
                </a:solidFill>
                <a:latin typeface="+mn-lt"/>
                <a:ea typeface="+mn-ea"/>
                <a:cs typeface="+mn-cs"/>
              </a:rPr>
              <a:t>eller </a:t>
            </a:r>
            <a:r>
              <a:rPr lang="sv-SE" sz="1200" b="0" i="1" u="none" strike="noStrike" kern="1200" baseline="0" dirty="0" err="1">
                <a:solidFill>
                  <a:schemeClr val="tx1"/>
                </a:solidFill>
                <a:latin typeface="+mn-lt"/>
                <a:ea typeface="+mn-ea"/>
                <a:cs typeface="+mn-cs"/>
              </a:rPr>
              <a:t>European</a:t>
            </a:r>
            <a:r>
              <a:rPr lang="sv-SE" sz="1200" b="0" i="1" u="none" strike="noStrike" kern="1200" baseline="0" dirty="0">
                <a:solidFill>
                  <a:schemeClr val="tx1"/>
                </a:solidFill>
                <a:latin typeface="+mn-lt"/>
                <a:ea typeface="+mn-ea"/>
                <a:cs typeface="+mn-cs"/>
              </a:rPr>
              <a:t> studies </a:t>
            </a:r>
            <a:r>
              <a:rPr lang="sv-SE" sz="1200" b="0" i="0" u="none" strike="noStrike" kern="1200" baseline="0" dirty="0">
                <a:solidFill>
                  <a:schemeClr val="tx1"/>
                </a:solidFill>
                <a:latin typeface="+mn-lt"/>
                <a:ea typeface="+mn-ea"/>
                <a:cs typeface="+mn-cs"/>
              </a:rPr>
              <a:t>(SL eller HL) behörighet i historia.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13</a:t>
            </a:fld>
            <a:endParaRPr lang="sv-SE"/>
          </a:p>
        </p:txBody>
      </p:sp>
    </p:spTree>
    <p:extLst>
      <p:ext uri="{BB962C8B-B14F-4D97-AF65-F5344CB8AC3E}">
        <p14:creationId xmlns:p14="http://schemas.microsoft.com/office/powerpoint/2010/main" val="3811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ffectLst/>
                <a:latin typeface="Circular"/>
              </a:rPr>
              <a:t>Moderna språk = alltså varken svenska eller engelska</a:t>
            </a:r>
            <a:endParaRPr lang="sv-SE" b="0" dirty="0">
              <a:effectLst/>
              <a:latin typeface="Circular"/>
            </a:endParaRPr>
          </a:p>
        </p:txBody>
      </p:sp>
      <p:sp>
        <p:nvSpPr>
          <p:cNvPr id="4" name="Platshållare för bildnummer 3"/>
          <p:cNvSpPr>
            <a:spLocks noGrp="1"/>
          </p:cNvSpPr>
          <p:nvPr>
            <p:ph type="sldNum" sz="quarter" idx="5"/>
          </p:nvPr>
        </p:nvSpPr>
        <p:spPr/>
        <p:txBody>
          <a:bodyPr/>
          <a:lstStyle/>
          <a:p>
            <a:fld id="{C23AAB0C-0305-4F5A-B5F3-AA8079ED15F2}" type="slidenum">
              <a:rPr lang="sv-SE" smtClean="0"/>
              <a:t>15</a:t>
            </a:fld>
            <a:endParaRPr lang="sv-SE"/>
          </a:p>
        </p:txBody>
      </p:sp>
    </p:spTree>
    <p:extLst>
      <p:ext uri="{BB962C8B-B14F-4D97-AF65-F5344CB8AC3E}">
        <p14:creationId xmlns:p14="http://schemas.microsoft.com/office/powerpoint/2010/main" val="2624987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ACC7C4A8-E311-624A-A3A7-DDB936CE63C0}"/>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C1CC80F5-6E4B-CA4C-9C25-85976CCFDB42}"/>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10" name="Platshållare för bild 8">
            <a:extLst>
              <a:ext uri="{FF2B5EF4-FFF2-40B4-BE49-F238E27FC236}">
                <a16:creationId xmlns:a16="http://schemas.microsoft.com/office/drawing/2014/main" id="{B755B0B2-5C6F-9C47-BF38-DE068EF7E4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5" r="170"/>
          <a:stretch/>
        </p:blipFill>
        <p:spPr>
          <a:xfrm>
            <a:off x="664933" y="2934357"/>
            <a:ext cx="10908000" cy="3420000"/>
          </a:xfrm>
          <a:prstGeom prst="rect">
            <a:avLst/>
          </a:prstGeom>
          <a:solidFill>
            <a:srgbClr val="F3F3F3"/>
          </a:solidFill>
          <a:ln>
            <a:noFill/>
          </a:ln>
        </p:spPr>
      </p:pic>
    </p:spTree>
    <p:extLst>
      <p:ext uri="{BB962C8B-B14F-4D97-AF65-F5344CB8AC3E}">
        <p14:creationId xmlns:p14="http://schemas.microsoft.com/office/powerpoint/2010/main" val="119095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0EC6287-112E-F04B-A030-FFC3D44CA6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7" name="Platshållare för datum 3">
            <a:extLst>
              <a:ext uri="{FF2B5EF4-FFF2-40B4-BE49-F238E27FC236}">
                <a16:creationId xmlns:a16="http://schemas.microsoft.com/office/drawing/2014/main" id="{F4C21F57-B167-4944-831B-A0941EC68372}"/>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9CF3DE0-B348-CC49-90AB-D241DB655E4F}" type="datetime1">
              <a:rPr lang="sv-SE" smtClean="0"/>
              <a:t>2025-01-29</a:t>
            </a:fld>
            <a:endParaRPr lang="sv-SE" dirty="0"/>
          </a:p>
        </p:txBody>
      </p:sp>
      <p:sp>
        <p:nvSpPr>
          <p:cNvPr id="10" name="Platshållare för sidfot 4">
            <a:extLst>
              <a:ext uri="{FF2B5EF4-FFF2-40B4-BE49-F238E27FC236}">
                <a16:creationId xmlns:a16="http://schemas.microsoft.com/office/drawing/2014/main" id="{7E7E2719-E28B-A940-AC64-B09B99722490}"/>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D4A57792-5EEE-7248-8457-6FBECA8FE12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8" name="Rubrik 6">
            <a:extLst>
              <a:ext uri="{FF2B5EF4-FFF2-40B4-BE49-F238E27FC236}">
                <a16:creationId xmlns:a16="http://schemas.microsoft.com/office/drawing/2014/main" id="{4A5E5F6E-7209-2446-B866-CAFF4A579BD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50474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5" name="textruta 4"/>
          <p:cNvSpPr txBox="1"/>
          <p:nvPr userDrawn="1"/>
        </p:nvSpPr>
        <p:spPr>
          <a:xfrm>
            <a:off x="4416000" y="2589534"/>
            <a:ext cx="3360000" cy="1384995"/>
          </a:xfrm>
          <a:prstGeom prst="rect">
            <a:avLst/>
          </a:prstGeom>
          <a:noFill/>
        </p:spPr>
        <p:txBody>
          <a:bodyPr wrap="square" rtlCol="0">
            <a:spAutoFit/>
          </a:bodyPr>
          <a:lstStyle/>
          <a:p>
            <a:pPr algn="ctr"/>
            <a:r>
              <a:rPr lang="sv-SE" sz="5400" b="1" dirty="0">
                <a:solidFill>
                  <a:schemeClr val="bg2"/>
                </a:solidFill>
              </a:rPr>
              <a:t>Tack!</a:t>
            </a:r>
          </a:p>
          <a:p>
            <a:pPr algn="ctr"/>
            <a:r>
              <a:rPr lang="sv-SE" sz="3000" b="0" dirty="0" err="1">
                <a:solidFill>
                  <a:schemeClr val="bg2"/>
                </a:solidFill>
              </a:rPr>
              <a:t>www.uhr.se</a:t>
            </a:r>
            <a:endParaRPr lang="sv-SE" sz="3000" b="0" dirty="0">
              <a:solidFill>
                <a:schemeClr val="bg2"/>
              </a:solidFill>
            </a:endParaRPr>
          </a:p>
        </p:txBody>
      </p:sp>
      <p:sp>
        <p:nvSpPr>
          <p:cNvPr id="9" name="Rektangel 9"/>
          <p:cNvSpPr/>
          <p:nvPr userDrawn="1"/>
        </p:nvSpPr>
        <p:spPr>
          <a:xfrm>
            <a:off x="12438926" y="1"/>
            <a:ext cx="2947964" cy="55254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0" name="textruta 8"/>
          <p:cNvSpPr txBox="1"/>
          <p:nvPr userDrawn="1"/>
        </p:nvSpPr>
        <p:spPr>
          <a:xfrm>
            <a:off x="12475194" y="1"/>
            <a:ext cx="2911697" cy="1200329"/>
          </a:xfrm>
          <a:prstGeom prst="rect">
            <a:avLst/>
          </a:prstGeom>
          <a:noFill/>
        </p:spPr>
        <p:txBody>
          <a:bodyPr wrap="square" rtlCol="0">
            <a:spAutoFit/>
          </a:bodyPr>
          <a:lstStyle/>
          <a:p>
            <a:r>
              <a:rPr lang="sv-SE" sz="1200" dirty="0">
                <a:solidFill>
                  <a:srgbClr val="000000"/>
                </a:solidFill>
              </a:rPr>
              <a:t>Denna layout används för UHR:s </a:t>
            </a:r>
            <a:br>
              <a:rPr lang="sv-SE" sz="1200" dirty="0">
                <a:solidFill>
                  <a:srgbClr val="000000"/>
                </a:solidFill>
              </a:rPr>
            </a:br>
            <a:r>
              <a:rPr lang="sv-SE" sz="1200" dirty="0">
                <a:solidFill>
                  <a:srgbClr val="000000"/>
                </a:solidFill>
              </a:rPr>
              <a:t>samarbetslogotyper/</a:t>
            </a:r>
            <a:br>
              <a:rPr lang="sv-SE" sz="1200" dirty="0">
                <a:solidFill>
                  <a:srgbClr val="000000"/>
                </a:solidFill>
              </a:rPr>
            </a:br>
            <a:r>
              <a:rPr lang="sv-SE" sz="1200" dirty="0">
                <a:solidFill>
                  <a:srgbClr val="000000"/>
                </a:solidFill>
              </a:rPr>
              <a:t>underlogotyper. Placera</a:t>
            </a:r>
            <a:r>
              <a:rPr lang="sv-SE" sz="1200" baseline="0" dirty="0">
                <a:solidFill>
                  <a:srgbClr val="000000"/>
                </a:solidFill>
              </a:rPr>
              <a:t> logotyperna enligt exemplen </a:t>
            </a:r>
            <a:br>
              <a:rPr lang="sv-SE" sz="1200" baseline="0" dirty="0">
                <a:solidFill>
                  <a:srgbClr val="000000"/>
                </a:solidFill>
              </a:rPr>
            </a:br>
            <a:r>
              <a:rPr lang="sv-SE" sz="1200" baseline="0" dirty="0">
                <a:solidFill>
                  <a:srgbClr val="000000"/>
                </a:solidFill>
              </a:rPr>
              <a:t>nedan. </a:t>
            </a:r>
            <a:br>
              <a:rPr lang="sv-SE" sz="1200" baseline="0" dirty="0">
                <a:solidFill>
                  <a:srgbClr val="000000"/>
                </a:solidFill>
              </a:rPr>
            </a:br>
            <a:endParaRPr lang="sv-SE" sz="1200" dirty="0">
              <a:solidFill>
                <a:srgbClr val="000000"/>
              </a:solidFill>
            </a:endParaRPr>
          </a:p>
        </p:txBody>
      </p:sp>
      <p:pic>
        <p:nvPicPr>
          <p:cNvPr id="11" name="Picture 10"/>
          <p:cNvPicPr>
            <a:picLocks noChangeAspect="1"/>
          </p:cNvPicPr>
          <p:nvPr userDrawn="1"/>
        </p:nvPicPr>
        <p:blipFill>
          <a:blip r:embed="rId2"/>
          <a:stretch>
            <a:fillRect/>
          </a:stretch>
        </p:blipFill>
        <p:spPr>
          <a:xfrm>
            <a:off x="12608311" y="1015665"/>
            <a:ext cx="2435908" cy="1373305"/>
          </a:xfrm>
          <a:prstGeom prst="rect">
            <a:avLst/>
          </a:prstGeom>
          <a:ln>
            <a:solidFill>
              <a:srgbClr val="000000"/>
            </a:solidFill>
          </a:ln>
        </p:spPr>
      </p:pic>
      <p:pic>
        <p:nvPicPr>
          <p:cNvPr id="12" name="Picture 11"/>
          <p:cNvPicPr>
            <a:picLocks noChangeAspect="1"/>
          </p:cNvPicPr>
          <p:nvPr userDrawn="1"/>
        </p:nvPicPr>
        <p:blipFill>
          <a:blip r:embed="rId3"/>
          <a:stretch>
            <a:fillRect/>
          </a:stretch>
        </p:blipFill>
        <p:spPr>
          <a:xfrm>
            <a:off x="12608311" y="2525752"/>
            <a:ext cx="2435908" cy="1379519"/>
          </a:xfrm>
          <a:prstGeom prst="rect">
            <a:avLst/>
          </a:prstGeom>
          <a:ln>
            <a:solidFill>
              <a:srgbClr val="000000"/>
            </a:solidFill>
          </a:ln>
        </p:spPr>
      </p:pic>
      <p:pic>
        <p:nvPicPr>
          <p:cNvPr id="13" name="Picture 12"/>
          <p:cNvPicPr>
            <a:picLocks noChangeAspect="1"/>
          </p:cNvPicPr>
          <p:nvPr userDrawn="1"/>
        </p:nvPicPr>
        <p:blipFill>
          <a:blip r:embed="rId4"/>
          <a:stretch>
            <a:fillRect/>
          </a:stretch>
        </p:blipFill>
        <p:spPr>
          <a:xfrm>
            <a:off x="12608311" y="4042052"/>
            <a:ext cx="2435908" cy="1388968"/>
          </a:xfrm>
          <a:prstGeom prst="rect">
            <a:avLst/>
          </a:prstGeom>
          <a:ln>
            <a:solidFill>
              <a:srgbClr val="000000"/>
            </a:solidFill>
          </a:ln>
        </p:spPr>
      </p:pic>
      <p:pic>
        <p:nvPicPr>
          <p:cNvPr id="16" name="Bildobjekt 15">
            <a:extLst>
              <a:ext uri="{FF2B5EF4-FFF2-40B4-BE49-F238E27FC236}">
                <a16:creationId xmlns:a16="http://schemas.microsoft.com/office/drawing/2014/main" id="{2FC7A085-3B8E-4641-8232-5F2FF6BF7E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Tree>
    <p:extLst>
      <p:ext uri="{BB962C8B-B14F-4D97-AF65-F5344CB8AC3E}">
        <p14:creationId xmlns:p14="http://schemas.microsoft.com/office/powerpoint/2010/main" val="94801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26" name="Rubrik 1">
            <a:extLst>
              <a:ext uri="{FF2B5EF4-FFF2-40B4-BE49-F238E27FC236}">
                <a16:creationId xmlns:a16="http://schemas.microsoft.com/office/drawing/2014/main" id="{47D5AB10-3AFB-744F-9DA1-1836B6C58DA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27" name="Underrubrik 2">
            <a:extLst>
              <a:ext uri="{FF2B5EF4-FFF2-40B4-BE49-F238E27FC236}">
                <a16:creationId xmlns:a16="http://schemas.microsoft.com/office/drawing/2014/main" id="{A2FD1179-4AB1-D04D-BB4D-7BDB274E5288}"/>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9" name="Platshållare för bild 7">
            <a:extLst>
              <a:ext uri="{FF2B5EF4-FFF2-40B4-BE49-F238E27FC236}">
                <a16:creationId xmlns:a16="http://schemas.microsoft.com/office/drawing/2014/main" id="{60C7FE9A-E10B-3D49-97D0-8E85BD50493D}"/>
              </a:ext>
            </a:extLst>
          </p:cNvPr>
          <p:cNvPicPr>
            <a:picLocks noChangeAspect="1"/>
          </p:cNvPicPr>
          <p:nvPr userDrawn="1"/>
        </p:nvPicPr>
        <p:blipFill>
          <a:blip r:embed="rId3">
            <a:extLst>
              <a:ext uri="{28A0092B-C50C-407E-A947-70E740481C1C}">
                <a14:useLocalDpi xmlns:a14="http://schemas.microsoft.com/office/drawing/2010/main" val="0"/>
              </a:ext>
            </a:extLst>
          </a:blip>
          <a:srcRect t="1473" b="1473"/>
          <a:stretch>
            <a:fillRect/>
          </a:stretch>
        </p:blipFill>
        <p:spPr>
          <a:xfrm>
            <a:off x="683593" y="2934357"/>
            <a:ext cx="10908000" cy="3420000"/>
          </a:xfrm>
          <a:prstGeom prst="rect">
            <a:avLst/>
          </a:prstGeom>
        </p:spPr>
      </p:pic>
    </p:spTree>
    <p:extLst>
      <p:ext uri="{BB962C8B-B14F-4D97-AF65-F5344CB8AC3E}">
        <p14:creationId xmlns:p14="http://schemas.microsoft.com/office/powerpoint/2010/main" val="38512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pic>
        <p:nvPicPr>
          <p:cNvPr id="12" name="Platshållare för bild 8">
            <a:extLst>
              <a:ext uri="{FF2B5EF4-FFF2-40B4-BE49-F238E27FC236}">
                <a16:creationId xmlns:a16="http://schemas.microsoft.com/office/drawing/2014/main" id="{B8F3595F-58D6-D44D-B6F8-DB560F80A4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51" t="34978" b="20349"/>
          <a:stretch/>
        </p:blipFill>
        <p:spPr>
          <a:xfrm>
            <a:off x="666660" y="2926081"/>
            <a:ext cx="10908000" cy="3420000"/>
          </a:xfrm>
          <a:prstGeom prst="rect">
            <a:avLst/>
          </a:prstGeom>
          <a:solidFill>
            <a:srgbClr val="F3F3F3"/>
          </a:solidFill>
          <a:ln>
            <a:noFill/>
          </a:ln>
        </p:spPr>
      </p:pic>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9" name="Rubrik 1">
            <a:extLst>
              <a:ext uri="{FF2B5EF4-FFF2-40B4-BE49-F238E27FC236}">
                <a16:creationId xmlns:a16="http://schemas.microsoft.com/office/drawing/2014/main" id="{98802B8D-4A30-954F-BB04-1B9563F86A34}"/>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10" name="Underrubrik 2">
            <a:extLst>
              <a:ext uri="{FF2B5EF4-FFF2-40B4-BE49-F238E27FC236}">
                <a16:creationId xmlns:a16="http://schemas.microsoft.com/office/drawing/2014/main" id="{95A06E01-0191-234E-BACA-27E79074AB19}"/>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50176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13" name="Platshållare för bild 7">
            <a:extLst>
              <a:ext uri="{FF2B5EF4-FFF2-40B4-BE49-F238E27FC236}">
                <a16:creationId xmlns:a16="http://schemas.microsoft.com/office/drawing/2014/main" id="{1707A4BF-B669-7E4C-BC27-19A9D78FE50B}"/>
              </a:ext>
            </a:extLst>
          </p:cNvPr>
          <p:cNvSpPr>
            <a:spLocks noGrp="1"/>
          </p:cNvSpPr>
          <p:nvPr>
            <p:ph type="pic" sz="quarter" idx="14" hasCustomPrompt="1"/>
          </p:nvPr>
        </p:nvSpPr>
        <p:spPr>
          <a:xfrm>
            <a:off x="666660" y="2926081"/>
            <a:ext cx="10908000" cy="3420000"/>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BD0A1FFA-1499-5241-ABEE-17F9A745A2B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867CF5D8-9379-9645-B1DD-87554BE4CD36}"/>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258557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799999"/>
            <a:ext cx="9240000" cy="4536000"/>
          </a:xfrm>
        </p:spPr>
        <p:txBody>
          <a:bodyPr/>
          <a:lstStyle>
            <a:lvl1pPr>
              <a:lnSpc>
                <a:spcPts val="2600"/>
              </a:lnSpc>
              <a:defRPr sz="2400"/>
            </a:lvl1pPr>
            <a:lvl2pPr marL="360000" indent="-180975">
              <a:buFont typeface="Symbol" pitchFamily="18" charset="2"/>
              <a:buChar char=""/>
              <a:defRPr sz="2000"/>
            </a:lvl2pPr>
            <a:lvl3pPr marL="540000" indent="-180000">
              <a:buFont typeface="Symbol" pitchFamily="18" charset="2"/>
              <a:buChar char="-"/>
              <a:defRPr sz="1800"/>
            </a:lvl3pPr>
            <a:lvl4pPr marL="720725" indent="-180000">
              <a:buFont typeface="Symbol" pitchFamily="18" charset="2"/>
              <a:buChar char="-"/>
              <a:defRPr sz="1600"/>
            </a:lvl4pPr>
            <a:lvl5pPr marL="898525" indent="-180000">
              <a:buFont typeface="Symbol" pitchFamily="18" charset="2"/>
              <a:buChar char="-"/>
              <a:defRPr sz="1400"/>
            </a:lvl5pPr>
          </a:lstStyle>
          <a:p>
            <a:pPr lvl="0"/>
            <a:r>
              <a:rPr lang="sv-SE"/>
              <a:t>Redigera format för bakgrundstext</a:t>
            </a:r>
          </a:p>
        </p:txBody>
      </p:sp>
      <p:sp>
        <p:nvSpPr>
          <p:cNvPr id="7" name="Rubrik 6"/>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pic>
        <p:nvPicPr>
          <p:cNvPr id="13" name="Bildobjekt 12">
            <a:extLst>
              <a:ext uri="{FF2B5EF4-FFF2-40B4-BE49-F238E27FC236}">
                <a16:creationId xmlns:a16="http://schemas.microsoft.com/office/drawing/2014/main" id="{CBC632B0-B22E-4D4F-B5A6-EBA87681C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BC12BC00-0C28-5449-A6D5-B6F97AE61D26}"/>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B6A527B-DDAA-F345-8766-6C14B78BFFA5}" type="datetime1">
              <a:rPr lang="sv-SE" smtClean="0"/>
              <a:t>2025-01-29</a:t>
            </a:fld>
            <a:endParaRPr lang="sv-SE" dirty="0"/>
          </a:p>
        </p:txBody>
      </p:sp>
      <p:sp>
        <p:nvSpPr>
          <p:cNvPr id="10" name="Platshållare för sidfot 4">
            <a:extLst>
              <a:ext uri="{FF2B5EF4-FFF2-40B4-BE49-F238E27FC236}">
                <a16:creationId xmlns:a16="http://schemas.microsoft.com/office/drawing/2014/main" id="{9BA84916-F3E4-7349-8FD8-A31BE8B7D37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31F79A85-66DA-1D4D-BCF0-0A1C20526FE2}"/>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Tree>
    <p:extLst>
      <p:ext uri="{BB962C8B-B14F-4D97-AF65-F5344CB8AC3E}">
        <p14:creationId xmlns:p14="http://schemas.microsoft.com/office/powerpoint/2010/main" val="295817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800000"/>
            <a:ext cx="6009984" cy="4500000"/>
          </a:xfrm>
        </p:spPr>
        <p:txBody>
          <a:bodyPr/>
          <a:lstStyle>
            <a:lvl1pPr>
              <a:lnSpc>
                <a:spcPts val="2600"/>
              </a:lnSpc>
              <a:defRPr sz="2400">
                <a:solidFill>
                  <a:srgbClr val="000000"/>
                </a:solidFill>
              </a:defRPr>
            </a:lvl1pPr>
            <a:lvl2pPr marL="360000" indent="-180975">
              <a:buFont typeface="Symbol" pitchFamily="18" charset="2"/>
              <a:buChar char=""/>
              <a:defRPr sz="2000">
                <a:solidFill>
                  <a:srgbClr val="000000"/>
                </a:solidFill>
              </a:defRPr>
            </a:lvl2pPr>
            <a:lvl3pPr marL="540000" indent="-180000">
              <a:buFont typeface="Symbol" pitchFamily="18" charset="2"/>
              <a:buChar char="-"/>
              <a:defRPr sz="1800">
                <a:solidFill>
                  <a:srgbClr val="000000"/>
                </a:solidFill>
              </a:defRPr>
            </a:lvl3pPr>
            <a:lvl4pPr marL="720725" indent="-180000">
              <a:buFont typeface="Symbol" pitchFamily="18" charset="2"/>
              <a:buChar char="-"/>
              <a:defRPr sz="1600">
                <a:solidFill>
                  <a:srgbClr val="000000"/>
                </a:solidFill>
              </a:defRPr>
            </a:lvl4pPr>
            <a:lvl5pPr marL="898525" indent="-180000">
              <a:buFont typeface="Symbol" pitchFamily="18" charset="2"/>
              <a:buChar char="-"/>
              <a:defRPr sz="1400">
                <a:solidFill>
                  <a:srgbClr val="000000"/>
                </a:solidFill>
              </a:defRPr>
            </a:lvl5pPr>
          </a:lstStyle>
          <a:p>
            <a:pPr lvl="0"/>
            <a:r>
              <a:rPr lang="sv-SE"/>
              <a:t>Redigera format för bakgrundstext</a:t>
            </a:r>
          </a:p>
        </p:txBody>
      </p:sp>
      <p:sp>
        <p:nvSpPr>
          <p:cNvPr id="4" name="Platshållare för datum 3"/>
          <p:cNvSpPr>
            <a:spLocks noGrp="1"/>
          </p:cNvSpPr>
          <p:nvPr>
            <p:ph type="dt" sz="half" idx="10"/>
          </p:nvPr>
        </p:nvSpPr>
        <p:spPr>
          <a:xfrm>
            <a:off x="8625055" y="6434434"/>
            <a:ext cx="2880000" cy="144000"/>
          </a:xfrm>
          <a:prstGeom prst="rect">
            <a:avLst/>
          </a:prstGeom>
        </p:spPr>
        <p:txBody>
          <a:bodyPr rIns="0"/>
          <a:lstStyle>
            <a:lvl1pPr algn="r">
              <a:defRPr sz="1200"/>
            </a:lvl1pPr>
          </a:lstStyle>
          <a:p>
            <a:fld id="{95EA90BC-AECA-BB45-BDF7-8CE2D8ABEFF3}" type="datetime1">
              <a:rPr lang="sv-SE" smtClean="0"/>
              <a:t>2025-01-29</a:t>
            </a:fld>
            <a:endParaRPr lang="sv-SE" dirty="0"/>
          </a:p>
        </p:txBody>
      </p:sp>
      <p:sp>
        <p:nvSpPr>
          <p:cNvPr id="5" name="Platshållare för sidfot 4"/>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6" name="Platshållare för bildnummer 5"/>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pic>
        <p:nvPicPr>
          <p:cNvPr id="12" name="Bildobjekt 11">
            <a:extLst>
              <a:ext uri="{FF2B5EF4-FFF2-40B4-BE49-F238E27FC236}">
                <a16:creationId xmlns:a16="http://schemas.microsoft.com/office/drawing/2014/main" id="{FC88F2AB-F57E-4E49-8DBD-F9C032BC7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Rubrik 6">
            <a:extLst>
              <a:ext uri="{FF2B5EF4-FFF2-40B4-BE49-F238E27FC236}">
                <a16:creationId xmlns:a16="http://schemas.microsoft.com/office/drawing/2014/main" id="{92D30F36-BDF5-4145-9C99-8C98739C8529}"/>
              </a:ext>
            </a:extLst>
          </p:cNvPr>
          <p:cNvSpPr>
            <a:spLocks noGrp="1"/>
          </p:cNvSpPr>
          <p:nvPr>
            <p:ph type="title"/>
          </p:nvPr>
        </p:nvSpPr>
        <p:spPr>
          <a:xfrm>
            <a:off x="683999" y="1139339"/>
            <a:ext cx="10888934" cy="522885"/>
          </a:xfrm>
        </p:spPr>
        <p:txBody>
          <a:bodyPr/>
          <a:lstStyle>
            <a:lvl1pPr>
              <a:defRPr>
                <a:solidFill>
                  <a:schemeClr val="bg2"/>
                </a:solidFill>
              </a:defRPr>
            </a:lvl1pPr>
          </a:lstStyle>
          <a:p>
            <a:r>
              <a:rPr lang="sv-SE"/>
              <a:t>Klicka här för att ändra format</a:t>
            </a:r>
            <a:endParaRPr lang="sv-SE" dirty="0"/>
          </a:p>
        </p:txBody>
      </p:sp>
      <p:sp>
        <p:nvSpPr>
          <p:cNvPr id="9" name="Platshållare för bild 7">
            <a:extLst>
              <a:ext uri="{FF2B5EF4-FFF2-40B4-BE49-F238E27FC236}">
                <a16:creationId xmlns:a16="http://schemas.microsoft.com/office/drawing/2014/main" id="{D7F9B4A1-0608-0641-90B5-D56C06984964}"/>
              </a:ext>
            </a:extLst>
          </p:cNvPr>
          <p:cNvSpPr>
            <a:spLocks noGrp="1"/>
          </p:cNvSpPr>
          <p:nvPr>
            <p:ph type="pic" sz="quarter" idx="13" hasCustomPrompt="1"/>
          </p:nvPr>
        </p:nvSpPr>
        <p:spPr>
          <a:xfrm>
            <a:off x="7153200" y="1800000"/>
            <a:ext cx="5020512" cy="3784896"/>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Tree>
    <p:extLst>
      <p:ext uri="{BB962C8B-B14F-4D97-AF65-F5344CB8AC3E}">
        <p14:creationId xmlns:p14="http://schemas.microsoft.com/office/powerpoint/2010/main" val="111325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438715"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2" name="Bildobjekt 11">
            <a:extLst>
              <a:ext uri="{FF2B5EF4-FFF2-40B4-BE49-F238E27FC236}">
                <a16:creationId xmlns:a16="http://schemas.microsoft.com/office/drawing/2014/main" id="{0751A1A5-F0F3-4449-8A55-E239F53EF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5FD5D8BC-7CF2-C049-A7C0-C2AEFB0F5A0E}"/>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43800EE4-4A63-0E45-B8A5-29C3532C6BA2}" type="datetime1">
              <a:rPr lang="sv-SE" smtClean="0"/>
              <a:t>2025-01-29</a:t>
            </a:fld>
            <a:endParaRPr lang="sv-SE" dirty="0"/>
          </a:p>
        </p:txBody>
      </p:sp>
      <p:sp>
        <p:nvSpPr>
          <p:cNvPr id="10" name="Platshållare för sidfot 4">
            <a:extLst>
              <a:ext uri="{FF2B5EF4-FFF2-40B4-BE49-F238E27FC236}">
                <a16:creationId xmlns:a16="http://schemas.microsoft.com/office/drawing/2014/main" id="{558BC6D7-DE12-A24F-974F-AC65BE99FE8A}"/>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3" name="Platshållare för bildnummer 5">
            <a:extLst>
              <a:ext uri="{FF2B5EF4-FFF2-40B4-BE49-F238E27FC236}">
                <a16:creationId xmlns:a16="http://schemas.microsoft.com/office/drawing/2014/main" id="{A4824048-4A38-0442-8DA9-F255AFD17B6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1" name="Rubrik 6">
            <a:extLst>
              <a:ext uri="{FF2B5EF4-FFF2-40B4-BE49-F238E27FC236}">
                <a16:creationId xmlns:a16="http://schemas.microsoft.com/office/drawing/2014/main" id="{87574945-318F-E94C-8A74-750A96155D1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
        <p:nvSpPr>
          <p:cNvPr id="15" name="Platshållare för innehåll 3">
            <a:extLst>
              <a:ext uri="{FF2B5EF4-FFF2-40B4-BE49-F238E27FC236}">
                <a16:creationId xmlns:a16="http://schemas.microsoft.com/office/drawing/2014/main" id="{B62A1765-2856-7944-8850-90C8C033CD43}"/>
              </a:ext>
            </a:extLst>
          </p:cNvPr>
          <p:cNvSpPr>
            <a:spLocks noGrp="1"/>
          </p:cNvSpPr>
          <p:nvPr>
            <p:ph sz="half" idx="13"/>
          </p:nvPr>
        </p:nvSpPr>
        <p:spPr>
          <a:xfrm>
            <a:off x="683999" y="1789772"/>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Tree>
    <p:extLst>
      <p:ext uri="{BB962C8B-B14F-4D97-AF65-F5344CB8AC3E}">
        <p14:creationId xmlns:p14="http://schemas.microsoft.com/office/powerpoint/2010/main" val="41872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9" name="Platshållare för innehåll 3"/>
          <p:cNvSpPr>
            <a:spLocks noGrp="1"/>
          </p:cNvSpPr>
          <p:nvPr>
            <p:ph sz="half" idx="14"/>
          </p:nvPr>
        </p:nvSpPr>
        <p:spPr>
          <a:xfrm>
            <a:off x="5438715" y="4048848"/>
            <a:ext cx="4502400" cy="2232000"/>
          </a:xfrm>
        </p:spPr>
        <p:txBody>
          <a:bodyPr vert="horz" lIns="0" tIns="0" rIns="0" bIns="0" rtlCol="0">
            <a:noAutofit/>
          </a:bodyPr>
          <a:lstStyle>
            <a:lvl1pPr>
              <a:lnSpc>
                <a:spcPts val="2600"/>
              </a:lnSpc>
              <a:defRPr lang="sv-SE" sz="2400" smtClean="0"/>
            </a:lvl1pPr>
            <a:lvl2pPr>
              <a:defRPr lang="sv-SE" sz="18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3" name="Bildobjekt 12">
            <a:extLst>
              <a:ext uri="{FF2B5EF4-FFF2-40B4-BE49-F238E27FC236}">
                <a16:creationId xmlns:a16="http://schemas.microsoft.com/office/drawing/2014/main" id="{8B2334E3-4BBE-D345-8243-0B8B6C21F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Platshållare för datum 3">
            <a:extLst>
              <a:ext uri="{FF2B5EF4-FFF2-40B4-BE49-F238E27FC236}">
                <a16:creationId xmlns:a16="http://schemas.microsoft.com/office/drawing/2014/main" id="{73B59F88-D99D-F947-A10C-C7B95C65C1AC}"/>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CABC2252-8442-5A4D-B81A-4284341203B7}" type="datetime1">
              <a:rPr lang="sv-SE" smtClean="0"/>
              <a:t>2025-01-29</a:t>
            </a:fld>
            <a:endParaRPr lang="sv-SE" dirty="0"/>
          </a:p>
        </p:txBody>
      </p:sp>
      <p:sp>
        <p:nvSpPr>
          <p:cNvPr id="11" name="Platshållare för sidfot 4">
            <a:extLst>
              <a:ext uri="{FF2B5EF4-FFF2-40B4-BE49-F238E27FC236}">
                <a16:creationId xmlns:a16="http://schemas.microsoft.com/office/drawing/2014/main" id="{82AE0484-C9EF-974A-AB23-46D5649B8161}"/>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4" name="Platshållare för bildnummer 5">
            <a:extLst>
              <a:ext uri="{FF2B5EF4-FFF2-40B4-BE49-F238E27FC236}">
                <a16:creationId xmlns:a16="http://schemas.microsoft.com/office/drawing/2014/main" id="{A2E17BA5-5BAC-444E-BD73-9600F0C8D40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2" name="Rubrik 6">
            <a:extLst>
              <a:ext uri="{FF2B5EF4-FFF2-40B4-BE49-F238E27FC236}">
                <a16:creationId xmlns:a16="http://schemas.microsoft.com/office/drawing/2014/main" id="{BBF332E7-FE3D-814F-95E6-7DF805DF978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6797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8" name="Platshållare för innehåll 2"/>
          <p:cNvSpPr>
            <a:spLocks noGrp="1"/>
          </p:cNvSpPr>
          <p:nvPr>
            <p:ph sz="half" idx="13"/>
          </p:nvPr>
        </p:nvSpPr>
        <p:spPr>
          <a:xfrm>
            <a:off x="684000"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9" name="Platshållare för innehåll 3"/>
          <p:cNvSpPr>
            <a:spLocks noGrp="1"/>
          </p:cNvSpPr>
          <p:nvPr>
            <p:ph sz="half" idx="14"/>
          </p:nvPr>
        </p:nvSpPr>
        <p:spPr>
          <a:xfrm>
            <a:off x="5438715"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pic>
        <p:nvPicPr>
          <p:cNvPr id="14" name="Bildobjekt 13">
            <a:extLst>
              <a:ext uri="{FF2B5EF4-FFF2-40B4-BE49-F238E27FC236}">
                <a16:creationId xmlns:a16="http://schemas.microsoft.com/office/drawing/2014/main" id="{38B9FF5E-598D-6245-BE00-76D087E10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1" name="Platshållare för datum 3">
            <a:extLst>
              <a:ext uri="{FF2B5EF4-FFF2-40B4-BE49-F238E27FC236}">
                <a16:creationId xmlns:a16="http://schemas.microsoft.com/office/drawing/2014/main" id="{A24DBE9A-714C-4644-9902-7C7FF31C446A}"/>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585C45CE-4912-C24F-8AC9-565BA8ACEA81}" type="datetime1">
              <a:rPr lang="sv-SE" smtClean="0"/>
              <a:t>2025-01-29</a:t>
            </a:fld>
            <a:endParaRPr lang="sv-SE" dirty="0"/>
          </a:p>
        </p:txBody>
      </p:sp>
      <p:sp>
        <p:nvSpPr>
          <p:cNvPr id="12" name="Platshållare för sidfot 4">
            <a:extLst>
              <a:ext uri="{FF2B5EF4-FFF2-40B4-BE49-F238E27FC236}">
                <a16:creationId xmlns:a16="http://schemas.microsoft.com/office/drawing/2014/main" id="{A485F16A-94AA-8A48-8B7F-FA0D02C9381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5" name="Platshållare för bildnummer 5">
            <a:extLst>
              <a:ext uri="{FF2B5EF4-FFF2-40B4-BE49-F238E27FC236}">
                <a16:creationId xmlns:a16="http://schemas.microsoft.com/office/drawing/2014/main" id="{98115E1A-3329-584A-99D5-34452975602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3" name="Rubrik 6">
            <a:extLst>
              <a:ext uri="{FF2B5EF4-FFF2-40B4-BE49-F238E27FC236}">
                <a16:creationId xmlns:a16="http://schemas.microsoft.com/office/drawing/2014/main" id="{4D1860A3-D78F-5344-B843-4EB709F9A1A9}"/>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8746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LanguageTextBox"/>
          <p:cNvSpPr txBox="1"/>
          <p:nvPr userDrawn="1"/>
        </p:nvSpPr>
        <p:spPr>
          <a:xfrm>
            <a:off x="84666667" y="63500000"/>
            <a:ext cx="197490" cy="107722"/>
          </a:xfrm>
          <a:prstGeom prst="rect">
            <a:avLst/>
          </a:prstGeom>
          <a:noFill/>
        </p:spPr>
        <p:txBody>
          <a:bodyPr vert="horz" wrap="none" rtlCol="0">
            <a:spAutoFit/>
          </a:bodyPr>
          <a:lstStyle/>
          <a:p>
            <a:r>
              <a:rPr lang="sv-SE" sz="100" dirty="0" err="1"/>
              <a:t>Sv</a:t>
            </a:r>
            <a:endParaRPr lang="sv-SE" sz="100" dirty="0"/>
          </a:p>
        </p:txBody>
      </p:sp>
      <p:sp>
        <p:nvSpPr>
          <p:cNvPr id="2" name="Platshållare för rubrik 1"/>
          <p:cNvSpPr>
            <a:spLocks noGrp="1"/>
          </p:cNvSpPr>
          <p:nvPr>
            <p:ph type="title"/>
          </p:nvPr>
        </p:nvSpPr>
        <p:spPr>
          <a:xfrm>
            <a:off x="719402" y="324000"/>
            <a:ext cx="10782207" cy="86409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20000" y="1379909"/>
            <a:ext cx="9240000" cy="4392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398777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0" r:id="rId5"/>
    <p:sldLayoutId id="2147483686" r:id="rId6"/>
    <p:sldLayoutId id="2147483681" r:id="rId7"/>
    <p:sldLayoutId id="2147483682" r:id="rId8"/>
    <p:sldLayoutId id="2147483683" r:id="rId9"/>
    <p:sldLayoutId id="2147483684" r:id="rId10"/>
    <p:sldLayoutId id="2147483690" r:id="rId11"/>
  </p:sldLayoutIdLst>
  <p:hf sldNum="0" hdr="0" ftr="0" dt="0"/>
  <p:txStyles>
    <p:titleStyle>
      <a:lvl1pPr algn="l" defTabSz="914400" rtl="0" eaLnBrk="1" latinLnBrk="0" hangingPunct="1">
        <a:spcBef>
          <a:spcPct val="0"/>
        </a:spcBef>
        <a:buNone/>
        <a:defRPr sz="3000" b="1" kern="1200">
          <a:solidFill>
            <a:srgbClr val="000000"/>
          </a:solidFill>
          <a:latin typeface="+mj-lt"/>
          <a:ea typeface="+mj-ea"/>
          <a:cs typeface="+mj-cs"/>
        </a:defRPr>
      </a:lvl1pPr>
    </p:titleStyle>
    <p:bodyStyle>
      <a:lvl1pPr marL="180975" indent="-180975" algn="l" defTabSz="914400" rtl="0" eaLnBrk="1" latinLnBrk="0" hangingPunct="1">
        <a:lnSpc>
          <a:spcPts val="2100"/>
        </a:lnSpc>
        <a:spcBef>
          <a:spcPts val="1400"/>
        </a:spcBef>
        <a:buFont typeface="Arial" pitchFamily="34" charset="0"/>
        <a:buChar char="•"/>
        <a:defRPr sz="2000" kern="1200">
          <a:solidFill>
            <a:srgbClr val="000000"/>
          </a:solidFill>
          <a:latin typeface="+mn-lt"/>
          <a:ea typeface="+mn-ea"/>
          <a:cs typeface="+mn-cs"/>
        </a:defRPr>
      </a:lvl1pPr>
      <a:lvl2pPr marL="414000" indent="-144000" algn="l" defTabSz="914400" rtl="0" eaLnBrk="1" latinLnBrk="0" hangingPunct="1">
        <a:lnSpc>
          <a:spcPct val="100000"/>
        </a:lnSpc>
        <a:spcBef>
          <a:spcPts val="0"/>
        </a:spcBef>
        <a:buFont typeface="Calibri" pitchFamily="34" charset="0"/>
        <a:buChar char="̶"/>
        <a:defRPr sz="1700" kern="1200">
          <a:solidFill>
            <a:srgbClr val="000000"/>
          </a:solidFill>
          <a:latin typeface="+mn-lt"/>
          <a:ea typeface="+mn-ea"/>
          <a:cs typeface="+mn-cs"/>
        </a:defRPr>
      </a:lvl2pPr>
      <a:lvl3pPr marL="576000" indent="-108000" algn="l" defTabSz="914400" rtl="0" eaLnBrk="1" latinLnBrk="0" hangingPunct="1">
        <a:lnSpc>
          <a:spcPct val="100000"/>
        </a:lnSpc>
        <a:spcBef>
          <a:spcPts val="0"/>
        </a:spcBef>
        <a:buFont typeface="Calibri" pitchFamily="34" charset="0"/>
        <a:buChar char="̶"/>
        <a:defRPr sz="1500" kern="1200">
          <a:solidFill>
            <a:srgbClr val="000000"/>
          </a:solidFill>
          <a:latin typeface="+mn-lt"/>
          <a:ea typeface="+mn-ea"/>
          <a:cs typeface="+mn-cs"/>
        </a:defRPr>
      </a:lvl3pPr>
      <a:lvl4pPr marL="720725" indent="-92075" algn="l" defTabSz="914400" rtl="0" eaLnBrk="1" latinLnBrk="0" hangingPunct="1">
        <a:lnSpc>
          <a:spcPct val="100000"/>
        </a:lnSpc>
        <a:spcBef>
          <a:spcPts val="0"/>
        </a:spcBef>
        <a:buFont typeface="Calibri" pitchFamily="34" charset="0"/>
        <a:buChar char="̶"/>
        <a:defRPr sz="1300" kern="1200">
          <a:solidFill>
            <a:srgbClr val="000000"/>
          </a:solidFill>
          <a:latin typeface="+mn-lt"/>
          <a:ea typeface="+mn-ea"/>
          <a:cs typeface="+mn-cs"/>
        </a:defRPr>
      </a:lvl4pPr>
      <a:lvl5pPr marL="828000" indent="-72000" algn="l" defTabSz="914400" rtl="0" eaLnBrk="1" latinLnBrk="0" hangingPunct="1">
        <a:lnSpc>
          <a:spcPct val="100000"/>
        </a:lnSpc>
        <a:spcBef>
          <a:spcPts val="0"/>
        </a:spcBef>
        <a:buFont typeface="Calibri" pitchFamily="34" charset="0"/>
        <a:buChar char="̶"/>
        <a:defRPr sz="11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tatistik.uhr.se/" TargetMode="External"/><Relationship Id="rId2" Type="http://schemas.openxmlformats.org/officeDocument/2006/relationships/hyperlink" Target="https://www.studera.nu/jamfor-utbildning/"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hyperlink" Target="https://www.antagning.se/sv/betyg-och-behorighet/international-baccalaureate/ib-examen-2021-och-framat/rakna-ut-ditt-meritvarde/fatima-soker-till-lakarprogrammet/" TargetMode="External"/><Relationship Id="rId2" Type="http://schemas.openxmlformats.org/officeDocument/2006/relationships/hyperlink" Target="https://www.antagning.se/sv/betyg-och-behorighet/international-baccalaureate/ib-examen-2021-och-frama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43EADCD-D6B7-8940-AFAF-0196D010FC61}"/>
              </a:ext>
            </a:extLst>
          </p:cNvPr>
          <p:cNvSpPr>
            <a:spLocks noGrp="1"/>
          </p:cNvSpPr>
          <p:nvPr>
            <p:ph type="body" sz="quarter" idx="15"/>
          </p:nvPr>
        </p:nvSpPr>
        <p:spPr/>
        <p:txBody>
          <a:bodyPr/>
          <a:lstStyle/>
          <a:p>
            <a:r>
              <a:rPr lang="sv-SE" dirty="0"/>
              <a:t>För dig som kommer att ta en IB-examen</a:t>
            </a:r>
          </a:p>
          <a:p>
            <a:endParaRPr lang="sv-SE" dirty="0"/>
          </a:p>
        </p:txBody>
      </p:sp>
      <p:sp>
        <p:nvSpPr>
          <p:cNvPr id="4" name="Rubrik 3">
            <a:extLst>
              <a:ext uri="{FF2B5EF4-FFF2-40B4-BE49-F238E27FC236}">
                <a16:creationId xmlns:a16="http://schemas.microsoft.com/office/drawing/2014/main" id="{B49434BB-1E16-5847-9B2F-22B5EBB80600}"/>
              </a:ext>
            </a:extLst>
          </p:cNvPr>
          <p:cNvSpPr>
            <a:spLocks noGrp="1"/>
          </p:cNvSpPr>
          <p:nvPr>
            <p:ph type="ctrTitle"/>
          </p:nvPr>
        </p:nvSpPr>
        <p:spPr/>
        <p:txBody>
          <a:bodyPr/>
          <a:lstStyle/>
          <a:p>
            <a:r>
              <a:rPr lang="sv-SE" dirty="0"/>
              <a:t>Att söka till högskolan med en IB-examen</a:t>
            </a:r>
          </a:p>
        </p:txBody>
      </p:sp>
      <p:sp>
        <p:nvSpPr>
          <p:cNvPr id="5" name="Underrubrik 4">
            <a:extLst>
              <a:ext uri="{FF2B5EF4-FFF2-40B4-BE49-F238E27FC236}">
                <a16:creationId xmlns:a16="http://schemas.microsoft.com/office/drawing/2014/main" id="{9114C5D2-8625-0B43-BC61-E7AEE2FD9A00}"/>
              </a:ext>
            </a:extLst>
          </p:cNvPr>
          <p:cNvSpPr>
            <a:spLocks noGrp="1"/>
          </p:cNvSpPr>
          <p:nvPr>
            <p:ph type="subTitle" idx="1"/>
          </p:nvPr>
        </p:nvSpPr>
        <p:spPr/>
        <p:txBody>
          <a:bodyPr/>
          <a:lstStyle/>
          <a:p>
            <a:r>
              <a:rPr lang="sv-SE" dirty="0"/>
              <a:t>Vilka förkunskaper som krävs och hur dina betyg räknas</a:t>
            </a:r>
          </a:p>
          <a:p>
            <a:endParaRPr lang="sv-SE" dirty="0"/>
          </a:p>
        </p:txBody>
      </p:sp>
      <p:sp>
        <p:nvSpPr>
          <p:cNvPr id="6" name="Platshållare för text 5"/>
          <p:cNvSpPr>
            <a:spLocks noGrp="1"/>
          </p:cNvSpPr>
          <p:nvPr>
            <p:ph type="body" sz="quarter" idx="16"/>
          </p:nvPr>
        </p:nvSpPr>
        <p:spPr/>
        <p:txBody>
          <a:bodyPr/>
          <a:lstStyle/>
          <a:p>
            <a:r>
              <a:rPr lang="sv-SE" dirty="0"/>
              <a:t>2021 och framåt</a:t>
            </a:r>
          </a:p>
        </p:txBody>
      </p:sp>
    </p:spTree>
    <p:extLst>
      <p:ext uri="{BB962C8B-B14F-4D97-AF65-F5344CB8AC3E}">
        <p14:creationId xmlns:p14="http://schemas.microsoft.com/office/powerpoint/2010/main" val="296918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lvl="3" indent="0">
              <a:buNone/>
            </a:pPr>
            <a:r>
              <a:rPr lang="sv-SE" sz="2400" b="1" dirty="0"/>
              <a:t>Juristprogrammet</a:t>
            </a:r>
          </a:p>
          <a:p>
            <a:pPr marL="0" lvl="3" indent="0">
              <a:buNone/>
            </a:pPr>
            <a:r>
              <a:rPr lang="sv-SE" sz="2400" dirty="0"/>
              <a:t>Grundläggande behörighet </a:t>
            </a:r>
          </a:p>
          <a:p>
            <a:pPr marL="0" lvl="3" indent="0">
              <a:buNone/>
            </a:pPr>
            <a:r>
              <a:rPr lang="sv-SE" sz="2400" dirty="0"/>
              <a:t> + lägst betyget E i Hi 1 b (alt 1a1 + 1a2), </a:t>
            </a:r>
            <a:br>
              <a:rPr lang="sv-SE" sz="2400" dirty="0"/>
            </a:br>
            <a:r>
              <a:rPr lang="sv-SE" sz="2400" dirty="0" err="1"/>
              <a:t>Sh</a:t>
            </a:r>
            <a:r>
              <a:rPr lang="sv-SE" sz="2400" dirty="0"/>
              <a:t> 1b (alt 1a1 + 1a2)</a:t>
            </a:r>
          </a:p>
          <a:p>
            <a:pPr marL="0" lvl="3" indent="0">
              <a:buNone/>
            </a:pPr>
            <a:r>
              <a:rPr lang="sv-SE" dirty="0">
                <a:solidFill>
                  <a:schemeClr val="bg2">
                    <a:lumMod val="75000"/>
                  </a:schemeClr>
                </a:solidFill>
              </a:rPr>
              <a:t> 				</a:t>
            </a:r>
            <a:br>
              <a:rPr lang="sv-SE" sz="2400" dirty="0">
                <a:solidFill>
                  <a:schemeClr val="bg2">
                    <a:lumMod val="75000"/>
                  </a:schemeClr>
                </a:solidFill>
              </a:rPr>
            </a:br>
            <a:r>
              <a:rPr lang="sv-SE" sz="2400" dirty="0">
                <a:solidFill>
                  <a:schemeClr val="bg2">
                    <a:lumMod val="75000"/>
                  </a:schemeClr>
                </a:solidFill>
              </a:rPr>
              <a:t>	</a:t>
            </a:r>
          </a:p>
          <a:p>
            <a:pPr marL="0" lvl="3" indent="0">
              <a:buNone/>
            </a:pPr>
            <a:r>
              <a:rPr lang="sv-SE" sz="2400" b="1" dirty="0"/>
              <a:t>Sjuksköterskeprogrammet</a:t>
            </a:r>
          </a:p>
          <a:p>
            <a:pPr marL="0" lvl="1" indent="0">
              <a:buNone/>
            </a:pPr>
            <a:r>
              <a:rPr lang="sv-SE" sz="2400" dirty="0"/>
              <a:t>Grundläggande behörighet </a:t>
            </a:r>
          </a:p>
          <a:p>
            <a:pPr marL="0" lvl="1" indent="0">
              <a:buNone/>
            </a:pPr>
            <a:r>
              <a:rPr lang="sv-SE" sz="2400" dirty="0"/>
              <a:t>+ lägst betyget E i Ma 2a/2b/2c,</a:t>
            </a:r>
          </a:p>
          <a:p>
            <a:pPr marL="0" lvl="1" indent="0">
              <a:buNone/>
            </a:pPr>
            <a:r>
              <a:rPr lang="sv-SE" sz="2400" dirty="0" err="1"/>
              <a:t>Nk</a:t>
            </a:r>
            <a:r>
              <a:rPr lang="sv-SE" sz="2400" dirty="0"/>
              <a:t> 2 eller motsvarande kunskaper,</a:t>
            </a:r>
          </a:p>
          <a:p>
            <a:pPr marL="0" lvl="1" indent="0">
              <a:buNone/>
            </a:pPr>
            <a:r>
              <a:rPr lang="sv-SE" sz="2400" dirty="0" err="1"/>
              <a:t>Sh</a:t>
            </a:r>
            <a:r>
              <a:rPr lang="sv-SE" sz="2400" dirty="0"/>
              <a:t> 1b (alt 1a1 + 1a2) </a:t>
            </a:r>
          </a:p>
          <a:p>
            <a:pPr marL="0" lvl="1" indent="0">
              <a:buNone/>
            </a:pPr>
            <a:r>
              <a:rPr lang="sv-SE" sz="1600" dirty="0">
                <a:solidFill>
                  <a:schemeClr val="bg2">
                    <a:lumMod val="75000"/>
                  </a:schemeClr>
                </a:solidFill>
              </a:rPr>
              <a:t>				</a:t>
            </a:r>
          </a:p>
          <a:p>
            <a:endParaRPr lang="sv-SE" dirty="0"/>
          </a:p>
        </p:txBody>
      </p:sp>
      <p:sp>
        <p:nvSpPr>
          <p:cNvPr id="3" name="Rubrik 2"/>
          <p:cNvSpPr>
            <a:spLocks noGrp="1"/>
          </p:cNvSpPr>
          <p:nvPr>
            <p:ph type="title"/>
          </p:nvPr>
        </p:nvSpPr>
        <p:spPr/>
        <p:txBody>
          <a:bodyPr/>
          <a:lstStyle/>
          <a:p>
            <a:r>
              <a:rPr lang="sv-SE" dirty="0"/>
              <a:t>Så här beskrivs kraven på Antagning.se</a:t>
            </a:r>
          </a:p>
        </p:txBody>
      </p:sp>
      <p:pic>
        <p:nvPicPr>
          <p:cNvPr id="7" name="Platshållare för bild 6" descr="En bild som visar klädsel, person, Människoansikte, leende&#10;&#10;Automatiskt genererad beskrivning">
            <a:extLst>
              <a:ext uri="{FF2B5EF4-FFF2-40B4-BE49-F238E27FC236}">
                <a16:creationId xmlns:a16="http://schemas.microsoft.com/office/drawing/2014/main" id="{D2684D7E-9DDA-9512-6C23-5B37A084315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650" b="5650"/>
          <a:stretch>
            <a:fillRect/>
          </a:stretch>
        </p:blipFill>
        <p:spPr/>
      </p:pic>
    </p:spTree>
    <p:extLst>
      <p:ext uri="{BB962C8B-B14F-4D97-AF65-F5344CB8AC3E}">
        <p14:creationId xmlns:p14="http://schemas.microsoft.com/office/powerpoint/2010/main" val="70281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37788" y="1638634"/>
            <a:ext cx="9240000" cy="4536000"/>
          </a:xfrm>
        </p:spPr>
        <p:txBody>
          <a:bodyPr/>
          <a:lstStyle/>
          <a:p>
            <a:pPr marL="0" indent="0">
              <a:buNone/>
            </a:pPr>
            <a:endParaRPr lang="sv-SE" dirty="0"/>
          </a:p>
          <a:p>
            <a:pPr marL="0" indent="0">
              <a:buNone/>
            </a:pPr>
            <a:r>
              <a:rPr lang="sv-SE" dirty="0"/>
              <a:t>Eftersom olika program på gymnasiet</a:t>
            </a:r>
          </a:p>
          <a:p>
            <a:pPr marL="0" indent="0">
              <a:buNone/>
            </a:pPr>
            <a:r>
              <a:rPr lang="sv-SE" dirty="0"/>
              <a:t>ger olika förkunskaper kan det vara en </a:t>
            </a:r>
          </a:p>
          <a:p>
            <a:pPr marL="0" indent="0">
              <a:buNone/>
            </a:pPr>
            <a:r>
              <a:rPr lang="sv-SE" dirty="0"/>
              <a:t>bra idé att se vilka utbildningar ditt </a:t>
            </a:r>
          </a:p>
          <a:p>
            <a:pPr marL="0" indent="0">
              <a:buNone/>
            </a:pPr>
            <a:r>
              <a:rPr lang="sv-SE" dirty="0"/>
              <a:t>program ger dig behörighet till</a:t>
            </a:r>
          </a:p>
          <a:p>
            <a:pPr marL="0" indent="0">
              <a:buNone/>
            </a:pPr>
            <a:endParaRPr lang="sv-SE" dirty="0"/>
          </a:p>
          <a:p>
            <a:pPr marL="0" indent="0">
              <a:buNone/>
            </a:pPr>
            <a:r>
              <a:rPr lang="sv-SE" sz="1600" dirty="0"/>
              <a:t>Länk:</a:t>
            </a:r>
          </a:p>
          <a:p>
            <a:pPr marL="0" indent="0">
              <a:buNone/>
            </a:pPr>
            <a:r>
              <a:rPr lang="sv-SE" sz="1600" dirty="0"/>
              <a:t>utbildningsguiden.skolverket.se/gymnasieskolan/</a:t>
            </a:r>
            <a:r>
              <a:rPr lang="sv-SE" sz="1600" dirty="0" err="1"/>
              <a:t>behorighetsvisaren</a:t>
            </a:r>
            <a:endParaRPr lang="sv-SE" sz="1600" dirty="0"/>
          </a:p>
          <a:p>
            <a:pPr marL="0" indent="0">
              <a:buNone/>
            </a:pPr>
            <a:r>
              <a:rPr lang="sv-SE" sz="1600" dirty="0"/>
              <a:t> </a:t>
            </a:r>
          </a:p>
          <a:p>
            <a:pPr marL="0" indent="0">
              <a:buNone/>
            </a:pPr>
            <a:endParaRPr lang="sv-SE" dirty="0"/>
          </a:p>
          <a:p>
            <a:endParaRPr lang="sv-SE" dirty="0"/>
          </a:p>
        </p:txBody>
      </p:sp>
      <p:sp>
        <p:nvSpPr>
          <p:cNvPr id="3" name="Rubrik 2"/>
          <p:cNvSpPr>
            <a:spLocks noGrp="1"/>
          </p:cNvSpPr>
          <p:nvPr>
            <p:ph type="title"/>
          </p:nvPr>
        </p:nvSpPr>
        <p:spPr/>
        <p:txBody>
          <a:bodyPr/>
          <a:lstStyle/>
          <a:p>
            <a:r>
              <a:rPr lang="sv-SE" dirty="0"/>
              <a:t>Tips: Skolverkets </a:t>
            </a:r>
            <a:r>
              <a:rPr lang="sv-SE" dirty="0" err="1"/>
              <a:t>behörighetsvisare</a:t>
            </a:r>
            <a:r>
              <a:rPr lang="sv-SE" dirty="0"/>
              <a:t> </a:t>
            </a:r>
          </a:p>
        </p:txBody>
      </p:sp>
      <p:pic>
        <p:nvPicPr>
          <p:cNvPr id="5" name="Bildobjekt 4"/>
          <p:cNvPicPr>
            <a:picLocks noChangeAspect="1"/>
          </p:cNvPicPr>
          <p:nvPr/>
        </p:nvPicPr>
        <p:blipFill>
          <a:blip r:embed="rId3"/>
          <a:stretch>
            <a:fillRect/>
          </a:stretch>
        </p:blipFill>
        <p:spPr>
          <a:xfrm>
            <a:off x="6981825" y="510139"/>
            <a:ext cx="5210175" cy="5981700"/>
          </a:xfrm>
          <a:prstGeom prst="rect">
            <a:avLst/>
          </a:prstGeom>
        </p:spPr>
      </p:pic>
    </p:spTree>
    <p:extLst>
      <p:ext uri="{BB962C8B-B14F-4D97-AF65-F5344CB8AC3E}">
        <p14:creationId xmlns:p14="http://schemas.microsoft.com/office/powerpoint/2010/main" val="383597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b="1" dirty="0"/>
              <a:t>Kurs 			IB:s motsvarighet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Svenska 3                     	Swedish A SL eller 			            	</a:t>
            </a:r>
            <a:r>
              <a:rPr lang="sv-SE" dirty="0" err="1">
                <a:effectLst/>
                <a:latin typeface="Calibri" panose="020F0502020204030204" pitchFamily="34" charset="0"/>
                <a:ea typeface="Calibri" panose="020F0502020204030204" pitchFamily="34" charset="0"/>
                <a:cs typeface="Times New Roman" panose="02020603050405020304" pitchFamily="18" charset="0"/>
              </a:rPr>
              <a:t>Norwegian</a:t>
            </a:r>
            <a:r>
              <a:rPr lang="sv-SE" dirty="0">
                <a:effectLst/>
                <a:latin typeface="Calibri" panose="020F0502020204030204" pitchFamily="34" charset="0"/>
                <a:ea typeface="Calibri" panose="020F0502020204030204" pitchFamily="34" charset="0"/>
                <a:cs typeface="Times New Roman" panose="02020603050405020304" pitchFamily="18" charset="0"/>
              </a:rPr>
              <a:t> A SL eller 			            	</a:t>
            </a:r>
            <a:r>
              <a:rPr lang="sv-SE" dirty="0" err="1">
                <a:effectLst/>
                <a:latin typeface="Calibri" panose="020F0502020204030204" pitchFamily="34" charset="0"/>
                <a:ea typeface="Calibri" panose="020F0502020204030204" pitchFamily="34" charset="0"/>
                <a:cs typeface="Times New Roman" panose="02020603050405020304" pitchFamily="18" charset="0"/>
              </a:rPr>
              <a:t>Danish</a:t>
            </a:r>
            <a:r>
              <a:rPr lang="sv-SE" dirty="0">
                <a:effectLst/>
                <a:latin typeface="Calibri" panose="020F0502020204030204" pitchFamily="34" charset="0"/>
                <a:ea typeface="Calibri" panose="020F0502020204030204" pitchFamily="34" charset="0"/>
                <a:cs typeface="Times New Roman" panose="02020603050405020304" pitchFamily="18" charset="0"/>
              </a:rPr>
              <a:t> A SL</a:t>
            </a: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Engelska</a:t>
            </a:r>
            <a:r>
              <a:rPr lang="en-US" dirty="0">
                <a:effectLst/>
                <a:latin typeface="Calibri" panose="020F0502020204030204" pitchFamily="34" charset="0"/>
                <a:ea typeface="Calibri" panose="020F0502020204030204" pitchFamily="34" charset="0"/>
                <a:cs typeface="Times New Roman" panose="02020603050405020304" pitchFamily="18" charset="0"/>
              </a:rPr>
              <a:t> 6                     English B SL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Engelska</a:t>
            </a:r>
            <a:r>
              <a:rPr lang="en-US" dirty="0">
                <a:effectLst/>
                <a:latin typeface="Calibri" panose="020F0502020204030204" pitchFamily="34" charset="0"/>
                <a:ea typeface="Calibri" panose="020F0502020204030204" pitchFamily="34" charset="0"/>
                <a:cs typeface="Times New Roman" panose="02020603050405020304" pitchFamily="18" charset="0"/>
              </a:rPr>
              <a:t> 7                     English A HL, English A SL, 		             English B HL. </a:t>
            </a:r>
            <a:r>
              <a:rPr lang="en-US" dirty="0" err="1">
                <a:effectLst/>
                <a:latin typeface="Calibri" panose="020F0502020204030204" pitchFamily="34" charset="0"/>
                <a:ea typeface="Calibri" panose="020F0502020204030204" pitchFamily="34" charset="0"/>
                <a:cs typeface="Times New Roman" panose="02020603050405020304" pitchFamily="18" charset="0"/>
              </a:rPr>
              <a:t>Alt</a:t>
            </a:r>
            <a:r>
              <a:rPr lang="en-US" dirty="0" err="1">
                <a:latin typeface="Calibri" panose="020F0502020204030204" pitchFamily="34" charset="0"/>
                <a:ea typeface="Calibri" panose="020F0502020204030204" pitchFamily="34" charset="0"/>
                <a:cs typeface="Times New Roman" panose="02020603050405020304" pitchFamily="18" charset="0"/>
              </a:rPr>
              <a:t>ernativt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sv-SE" dirty="0">
                <a:effectLst/>
                <a:latin typeface="Calibri" panose="020F0502020204030204" pitchFamily="34" charset="0"/>
                <a:ea typeface="Calibri" panose="020F0502020204030204" pitchFamily="34" charset="0"/>
                <a:cs typeface="Times New Roman" panose="02020603050405020304" pitchFamily="18" charset="0"/>
              </a:rPr>
              <a:t>English B SL om engelska 			är undervisningsspråk</a:t>
            </a:r>
          </a:p>
          <a:p>
            <a:pPr marL="0" indent="0">
              <a:buNone/>
            </a:pPr>
            <a:r>
              <a:rPr lang="sv-SE" dirty="0">
                <a:solidFill>
                  <a:schemeClr val="tx1"/>
                </a:solidFill>
              </a:rPr>
              <a:t>		</a:t>
            </a:r>
            <a:endParaRPr lang="sv-SE" dirty="0"/>
          </a:p>
        </p:txBody>
      </p:sp>
      <p:sp>
        <p:nvSpPr>
          <p:cNvPr id="3" name="Rubrik 2"/>
          <p:cNvSpPr>
            <a:spLocks noGrp="1"/>
          </p:cNvSpPr>
          <p:nvPr>
            <p:ph type="title"/>
          </p:nvPr>
        </p:nvSpPr>
        <p:spPr/>
        <p:txBody>
          <a:bodyPr/>
          <a:lstStyle/>
          <a:p>
            <a:r>
              <a:rPr lang="sv-SE" dirty="0"/>
              <a:t>IB-ämnen och gymnasiekurser 2021 och framåt</a:t>
            </a:r>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04" r="3104"/>
          <a:stretch>
            <a:fillRect/>
          </a:stretch>
        </p:blipFill>
        <p:spPr/>
      </p:pic>
    </p:spTree>
    <p:extLst>
      <p:ext uri="{BB962C8B-B14F-4D97-AF65-F5344CB8AC3E}">
        <p14:creationId xmlns:p14="http://schemas.microsoft.com/office/powerpoint/2010/main" val="247546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b="1" dirty="0"/>
              <a:t>Kurs 				IB:s motsvarighet </a:t>
            </a: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Matematik</a:t>
            </a:r>
            <a:r>
              <a:rPr lang="en-US" dirty="0">
                <a:effectLst/>
                <a:latin typeface="Calibri" panose="020F0502020204030204" pitchFamily="34" charset="0"/>
                <a:ea typeface="Calibri" panose="020F0502020204030204" pitchFamily="34" charset="0"/>
                <a:cs typeface="Times New Roman" panose="02020603050405020304" pitchFamily="18" charset="0"/>
              </a:rPr>
              <a:t> 3c 			Mathematics: applications and 						interpretation SL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Matematik</a:t>
            </a:r>
            <a:r>
              <a:rPr lang="en-US" dirty="0">
                <a:effectLst/>
                <a:latin typeface="Calibri" panose="020F0502020204030204" pitchFamily="34" charset="0"/>
                <a:ea typeface="Calibri" panose="020F0502020204030204" pitchFamily="34" charset="0"/>
                <a:cs typeface="Times New Roman" panose="02020603050405020304" pitchFamily="18" charset="0"/>
              </a:rPr>
              <a:t> 4 			Mathematics: analysis and approaches SL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Matematik</a:t>
            </a:r>
            <a:r>
              <a:rPr lang="en-US" dirty="0">
                <a:effectLst/>
                <a:latin typeface="Calibri" panose="020F0502020204030204" pitchFamily="34" charset="0"/>
                <a:ea typeface="Calibri" panose="020F0502020204030204" pitchFamily="34" charset="0"/>
                <a:cs typeface="Times New Roman" panose="02020603050405020304" pitchFamily="18" charset="0"/>
              </a:rPr>
              <a:t> 5                            	Mathematics: applications and 						interpretation HL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Matematik</a:t>
            </a:r>
            <a:r>
              <a:rPr lang="en-US" dirty="0">
                <a:effectLst/>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s</a:t>
            </a:r>
            <a:r>
              <a:rPr lang="en-US" dirty="0" err="1">
                <a:effectLst/>
                <a:latin typeface="Calibri" panose="020F0502020204030204" pitchFamily="34" charset="0"/>
                <a:ea typeface="Calibri" panose="020F0502020204030204" pitchFamily="34" charset="0"/>
                <a:cs typeface="Times New Roman" panose="02020603050405020304" pitchFamily="18" charset="0"/>
              </a:rPr>
              <a:t>pecialisering</a:t>
            </a:r>
            <a:r>
              <a:rPr lang="en-US" dirty="0">
                <a:effectLst/>
                <a:latin typeface="Calibri" panose="020F0502020204030204" pitchFamily="34" charset="0"/>
                <a:ea typeface="Calibri" panose="020F0502020204030204" pitchFamily="34" charset="0"/>
                <a:cs typeface="Times New Roman" panose="02020603050405020304" pitchFamily="18" charset="0"/>
              </a:rPr>
              <a:t>    Mathematics: analysis and approaches HL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sv-SE" b="1" dirty="0"/>
            </a:br>
            <a:endParaRPr lang="sv-SE" dirty="0"/>
          </a:p>
        </p:txBody>
      </p:sp>
      <p:sp>
        <p:nvSpPr>
          <p:cNvPr id="3" name="Rubrik 2"/>
          <p:cNvSpPr>
            <a:spLocks noGrp="1"/>
          </p:cNvSpPr>
          <p:nvPr>
            <p:ph type="title"/>
          </p:nvPr>
        </p:nvSpPr>
        <p:spPr/>
        <p:txBody>
          <a:bodyPr/>
          <a:lstStyle/>
          <a:p>
            <a:r>
              <a:rPr lang="sv-SE" dirty="0"/>
              <a:t>IB-ämnen och gymnasiekurser i matematik</a:t>
            </a:r>
          </a:p>
        </p:txBody>
      </p:sp>
    </p:spTree>
    <p:extLst>
      <p:ext uri="{BB962C8B-B14F-4D97-AF65-F5344CB8AC3E}">
        <p14:creationId xmlns:p14="http://schemas.microsoft.com/office/powerpoint/2010/main" val="304000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3FB3BC-BC3B-72E7-3E39-0D9C92E4CD23}"/>
              </a:ext>
            </a:extLst>
          </p:cNvPr>
          <p:cNvSpPr>
            <a:spLocks noGrp="1"/>
          </p:cNvSpPr>
          <p:nvPr>
            <p:ph idx="1"/>
          </p:nvPr>
        </p:nvSpPr>
        <p:spPr/>
        <p:txBody>
          <a:bodyPr/>
          <a:lstStyle/>
          <a:p>
            <a:pPr marL="0" indent="0">
              <a:lnSpc>
                <a:spcPct val="107000"/>
              </a:lnSpc>
              <a:spcAft>
                <a:spcPts val="800"/>
              </a:spcAft>
              <a:buNone/>
            </a:pPr>
            <a:r>
              <a:rPr lang="en-US" b="1" dirty="0" err="1">
                <a:effectLst/>
                <a:latin typeface="Calibri" panose="020F0502020204030204" pitchFamily="34" charset="0"/>
                <a:ea typeface="Calibri" panose="020F0502020204030204" pitchFamily="34" charset="0"/>
                <a:cs typeface="Times New Roman" panose="02020603050405020304" pitchFamily="18" charset="0"/>
              </a:rPr>
              <a:t>Kurs</a:t>
            </a:r>
            <a:r>
              <a:rPr lang="en-US" b="1" dirty="0">
                <a:effectLst/>
                <a:latin typeface="Calibri" panose="020F0502020204030204" pitchFamily="34" charset="0"/>
                <a:ea typeface="Calibri" panose="020F0502020204030204" pitchFamily="34" charset="0"/>
                <a:cs typeface="Times New Roman" panose="02020603050405020304" pitchFamily="18" charset="0"/>
              </a:rPr>
              <a:t> 			IB:s </a:t>
            </a:r>
            <a:r>
              <a:rPr lang="en-US" b="1" dirty="0" err="1">
                <a:effectLst/>
                <a:latin typeface="Calibri" panose="020F0502020204030204" pitchFamily="34" charset="0"/>
                <a:ea typeface="Calibri" panose="020F0502020204030204" pitchFamily="34" charset="0"/>
                <a:cs typeface="Times New Roman" panose="02020603050405020304" pitchFamily="18" charset="0"/>
              </a:rPr>
              <a:t>motsvarighet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Fysik</a:t>
            </a:r>
            <a:r>
              <a:rPr lang="en-US" dirty="0">
                <a:effectLst/>
                <a:latin typeface="Calibri" panose="020F0502020204030204" pitchFamily="34" charset="0"/>
                <a:ea typeface="Calibri" panose="020F0502020204030204" pitchFamily="34" charset="0"/>
                <a:cs typeface="Times New Roman" panose="02020603050405020304" pitchFamily="18" charset="0"/>
              </a:rPr>
              <a:t> 2 			Physics HL/SL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Kemi 2 			Chemistry HL/SL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Biologi</a:t>
            </a:r>
            <a:r>
              <a:rPr lang="en-US" dirty="0">
                <a:effectLst/>
                <a:latin typeface="Calibri" panose="020F0502020204030204" pitchFamily="34" charset="0"/>
                <a:ea typeface="Calibri" panose="020F0502020204030204" pitchFamily="34" charset="0"/>
                <a:cs typeface="Times New Roman" panose="02020603050405020304" pitchFamily="18" charset="0"/>
              </a:rPr>
              <a:t> 2 		Biology, HL/SL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Naturkunskap</a:t>
            </a:r>
            <a:r>
              <a:rPr lang="en-US" dirty="0">
                <a:effectLst/>
                <a:latin typeface="Calibri" panose="020F0502020204030204" pitchFamily="34" charset="0"/>
                <a:ea typeface="Calibri" panose="020F0502020204030204" pitchFamily="34" charset="0"/>
                <a:cs typeface="Times New Roman" panose="02020603050405020304" pitchFamily="18" charset="0"/>
              </a:rPr>
              <a:t> 2 	Environmental systems and societies </a:t>
            </a:r>
            <a:r>
              <a:rPr lang="en-US" dirty="0" err="1">
                <a:effectLst/>
                <a:latin typeface="Calibri" panose="020F0502020204030204" pitchFamily="34" charset="0"/>
                <a:ea typeface="Calibri" panose="020F0502020204030204" pitchFamily="34" charset="0"/>
                <a:cs typeface="Times New Roman" panose="02020603050405020304" pitchFamily="18" charset="0"/>
              </a:rPr>
              <a:t>eller</a:t>
            </a:r>
            <a:r>
              <a:rPr lang="en-US" dirty="0">
                <a:effectLst/>
                <a:latin typeface="Calibri" panose="020F0502020204030204" pitchFamily="34" charset="0"/>
                <a:ea typeface="Calibri" panose="020F0502020204030204" pitchFamily="34" charset="0"/>
                <a:cs typeface="Times New Roman" panose="02020603050405020304" pitchFamily="18" charset="0"/>
              </a:rPr>
              <a:t> 2 av 				</a:t>
            </a:r>
            <a:r>
              <a:rPr lang="en-US" dirty="0" err="1">
                <a:effectLst/>
                <a:latin typeface="Calibri" panose="020F0502020204030204" pitchFamily="34" charset="0"/>
                <a:ea typeface="Calibri" panose="020F0502020204030204" pitchFamily="34" charset="0"/>
                <a:cs typeface="Times New Roman" panose="02020603050405020304" pitchFamily="18" charset="0"/>
              </a:rPr>
              <a:t>ämnena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Chemistry, Physics </a:t>
            </a:r>
            <a:r>
              <a:rPr lang="en-US" dirty="0" err="1">
                <a:effectLst/>
                <a:latin typeface="Calibri" panose="020F0502020204030204" pitchFamily="34" charset="0"/>
                <a:ea typeface="Calibri" panose="020F0502020204030204" pitchFamily="34" charset="0"/>
                <a:cs typeface="Times New Roman" panose="02020603050405020304" pitchFamily="18" charset="0"/>
              </a:rPr>
              <a:t>eller</a:t>
            </a:r>
            <a:r>
              <a:rPr lang="en-US" dirty="0">
                <a:effectLst/>
                <a:latin typeface="Calibri" panose="020F0502020204030204" pitchFamily="34" charset="0"/>
                <a:ea typeface="Calibri" panose="020F0502020204030204" pitchFamily="34" charset="0"/>
                <a:cs typeface="Times New Roman" panose="02020603050405020304" pitchFamily="18" charset="0"/>
              </a:rPr>
              <a:t> Biology SL/HL 				</a:t>
            </a:r>
            <a:r>
              <a:rPr lang="en-US" dirty="0" err="1">
                <a:effectLst/>
                <a:latin typeface="Calibri" panose="020F0502020204030204" pitchFamily="34" charset="0"/>
                <a:ea typeface="Calibri" panose="020F0502020204030204" pitchFamily="34" charset="0"/>
                <a:cs typeface="Times New Roman" panose="02020603050405020304" pitchFamily="18" charset="0"/>
              </a:rPr>
              <a:t>alternativt</a:t>
            </a:r>
            <a:r>
              <a:rPr lang="en-US" dirty="0">
                <a:effectLst/>
                <a:latin typeface="Calibri" panose="020F0502020204030204" pitchFamily="34" charset="0"/>
                <a:ea typeface="Calibri" panose="020F0502020204030204" pitchFamily="34" charset="0"/>
                <a:cs typeface="Times New Roman" panose="02020603050405020304" pitchFamily="18" charset="0"/>
              </a:rPr>
              <a:t> IB DP Sports, exercise and health science 			SL/HL i </a:t>
            </a:r>
            <a:r>
              <a:rPr lang="en-US" dirty="0" err="1">
                <a:effectLst/>
                <a:latin typeface="Calibri" panose="020F0502020204030204" pitchFamily="34" charset="0"/>
                <a:ea typeface="Calibri" panose="020F0502020204030204" pitchFamily="34" charset="0"/>
                <a:cs typeface="Times New Roman" panose="02020603050405020304" pitchFamily="18" charset="0"/>
              </a:rPr>
              <a:t>kombination</a:t>
            </a:r>
            <a:r>
              <a:rPr lang="en-US" dirty="0">
                <a:effectLst/>
                <a:latin typeface="Calibri" panose="020F0502020204030204" pitchFamily="34" charset="0"/>
                <a:ea typeface="Calibri" panose="020F0502020204030204" pitchFamily="34" charset="0"/>
                <a:cs typeface="Times New Roman" panose="02020603050405020304" pitchFamily="18" charset="0"/>
              </a:rPr>
              <a:t> med </a:t>
            </a:r>
            <a:r>
              <a:rPr lang="en-US" dirty="0" err="1">
                <a:effectLst/>
                <a:latin typeface="Calibri" panose="020F0502020204030204" pitchFamily="34" charset="0"/>
                <a:ea typeface="Calibri" panose="020F0502020204030204" pitchFamily="34" charset="0"/>
                <a:cs typeface="Times New Roman" panose="02020603050405020304" pitchFamily="18" charset="0"/>
              </a:rPr>
              <a:t>ett</a:t>
            </a:r>
            <a:r>
              <a:rPr lang="en-US" dirty="0">
                <a:effectLst/>
                <a:latin typeface="Calibri" panose="020F0502020204030204" pitchFamily="34" charset="0"/>
                <a:ea typeface="Calibri" panose="020F0502020204030204" pitchFamily="34" charset="0"/>
                <a:cs typeface="Times New Roman" panose="02020603050405020304" pitchFamily="18" charset="0"/>
              </a:rPr>
              <a:t> av </a:t>
            </a:r>
            <a:r>
              <a:rPr lang="en-US" dirty="0" err="1">
                <a:effectLst/>
                <a:latin typeface="Calibri" panose="020F0502020204030204" pitchFamily="34" charset="0"/>
                <a:ea typeface="Calibri" panose="020F0502020204030204" pitchFamily="34" charset="0"/>
                <a:cs typeface="Times New Roman" panose="02020603050405020304" pitchFamily="18" charset="0"/>
              </a:rPr>
              <a:t>ämnena</a:t>
            </a:r>
            <a:r>
              <a:rPr lang="en-US" dirty="0">
                <a:effectLst/>
                <a:latin typeface="Calibri" panose="020F0502020204030204" pitchFamily="34" charset="0"/>
                <a:ea typeface="Calibri" panose="020F0502020204030204" pitchFamily="34" charset="0"/>
                <a:cs typeface="Times New Roman" panose="02020603050405020304" pitchFamily="18" charset="0"/>
              </a:rPr>
              <a:t> Chemistry 				</a:t>
            </a:r>
            <a:r>
              <a:rPr lang="en-US" dirty="0" err="1">
                <a:effectLst/>
                <a:latin typeface="Calibri" panose="020F0502020204030204" pitchFamily="34" charset="0"/>
                <a:ea typeface="Calibri" panose="020F0502020204030204" pitchFamily="34" charset="0"/>
                <a:cs typeface="Times New Roman" panose="02020603050405020304" pitchFamily="18" charset="0"/>
              </a:rPr>
              <a:t>eller</a:t>
            </a:r>
            <a:r>
              <a:rPr lang="en-US" dirty="0">
                <a:effectLst/>
                <a:latin typeface="Calibri" panose="020F0502020204030204" pitchFamily="34" charset="0"/>
                <a:ea typeface="Calibri" panose="020F0502020204030204" pitchFamily="34" charset="0"/>
                <a:cs typeface="Times New Roman" panose="02020603050405020304" pitchFamily="18" charset="0"/>
              </a:rPr>
              <a:t> Physics SL/HL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3" name="Rubrik 2">
            <a:extLst>
              <a:ext uri="{FF2B5EF4-FFF2-40B4-BE49-F238E27FC236}">
                <a16:creationId xmlns:a16="http://schemas.microsoft.com/office/drawing/2014/main" id="{49894458-14CC-D282-BA90-557A0E9B4BF3}"/>
              </a:ext>
            </a:extLst>
          </p:cNvPr>
          <p:cNvSpPr>
            <a:spLocks noGrp="1"/>
          </p:cNvSpPr>
          <p:nvPr>
            <p:ph type="title"/>
          </p:nvPr>
        </p:nvSpPr>
        <p:spPr/>
        <p:txBody>
          <a:bodyPr/>
          <a:lstStyle/>
          <a:p>
            <a:r>
              <a:rPr lang="sv-SE" dirty="0"/>
              <a:t>IB-ämnen och gymnasiekurser i naturvetenskapliga ämnen</a:t>
            </a:r>
          </a:p>
        </p:txBody>
      </p:sp>
    </p:spTree>
    <p:extLst>
      <p:ext uri="{BB962C8B-B14F-4D97-AF65-F5344CB8AC3E}">
        <p14:creationId xmlns:p14="http://schemas.microsoft.com/office/powerpoint/2010/main" val="207015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3FB3BC-BC3B-72E7-3E39-0D9C92E4CD23}"/>
              </a:ext>
            </a:extLst>
          </p:cNvPr>
          <p:cNvSpPr>
            <a:spLocks noGrp="1"/>
          </p:cNvSpPr>
          <p:nvPr>
            <p:ph idx="1"/>
          </p:nvPr>
        </p:nvSpPr>
        <p:spPr/>
        <p:txBody>
          <a:bodyPr/>
          <a:lstStyle/>
          <a:p>
            <a:pPr marL="0" indent="0">
              <a:lnSpc>
                <a:spcPct val="107000"/>
              </a:lnSpc>
              <a:spcAft>
                <a:spcPts val="800"/>
              </a:spcAft>
              <a:buNone/>
            </a:pPr>
            <a:r>
              <a:rPr lang="en-US" b="1" dirty="0" err="1">
                <a:effectLst/>
                <a:latin typeface="Calibri" panose="020F0502020204030204" pitchFamily="34" charset="0"/>
                <a:ea typeface="Calibri" panose="020F0502020204030204" pitchFamily="34" charset="0"/>
                <a:cs typeface="Times New Roman" panose="02020603050405020304" pitchFamily="18" charset="0"/>
              </a:rPr>
              <a:t>Kurs</a:t>
            </a:r>
            <a:r>
              <a:rPr lang="en-US" b="1" dirty="0">
                <a:effectLst/>
                <a:latin typeface="Calibri" panose="020F0502020204030204" pitchFamily="34" charset="0"/>
                <a:ea typeface="Calibri" panose="020F0502020204030204" pitchFamily="34" charset="0"/>
                <a:cs typeface="Times New Roman" panose="02020603050405020304" pitchFamily="18" charset="0"/>
              </a:rPr>
              <a:t> 			IB:s </a:t>
            </a:r>
            <a:r>
              <a:rPr lang="en-US" b="1" dirty="0" err="1">
                <a:effectLst/>
                <a:latin typeface="Calibri" panose="020F0502020204030204" pitchFamily="34" charset="0"/>
                <a:ea typeface="Calibri" panose="020F0502020204030204" pitchFamily="34" charset="0"/>
                <a:cs typeface="Times New Roman" panose="02020603050405020304" pitchFamily="18" charset="0"/>
              </a:rPr>
              <a:t>motsvarighet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Historia 1b 		</a:t>
            </a:r>
            <a:r>
              <a:rPr lang="sv-SE" dirty="0" err="1">
                <a:effectLst/>
                <a:latin typeface="Calibri" panose="020F0502020204030204" pitchFamily="34" charset="0"/>
                <a:ea typeface="Calibri" panose="020F0502020204030204" pitchFamily="34" charset="0"/>
                <a:cs typeface="Times New Roman" panose="02020603050405020304" pitchFamily="18" charset="0"/>
              </a:rPr>
              <a:t>History</a:t>
            </a:r>
            <a:r>
              <a:rPr lang="sv-SE" dirty="0">
                <a:effectLst/>
                <a:latin typeface="Calibri" panose="020F0502020204030204" pitchFamily="34" charset="0"/>
                <a:ea typeface="Calibri" panose="020F0502020204030204" pitchFamily="34" charset="0"/>
                <a:cs typeface="Times New Roman" panose="02020603050405020304" pitchFamily="18" charset="0"/>
              </a:rPr>
              <a:t>, HL/SL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Samhällskunskap 1b	IB-examen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Samhällskunskap 2 	</a:t>
            </a:r>
            <a:r>
              <a:rPr lang="sv-SE" dirty="0" err="1">
                <a:effectLst/>
                <a:latin typeface="Calibri" panose="020F0502020204030204" pitchFamily="34" charset="0"/>
                <a:ea typeface="Calibri" panose="020F0502020204030204" pitchFamily="34" charset="0"/>
                <a:cs typeface="Times New Roman" panose="02020603050405020304" pitchFamily="18" charset="0"/>
              </a:rPr>
              <a:t>Economics</a:t>
            </a:r>
            <a:r>
              <a:rPr lang="sv-SE" dirty="0">
                <a:effectLst/>
                <a:latin typeface="Calibri" panose="020F0502020204030204" pitchFamily="34" charset="0"/>
                <a:ea typeface="Calibri" panose="020F0502020204030204" pitchFamily="34" charset="0"/>
                <a:cs typeface="Times New Roman" panose="02020603050405020304" pitchFamily="18" charset="0"/>
              </a:rPr>
              <a:t> SL/HL eller Global </a:t>
            </a:r>
            <a:r>
              <a:rPr lang="sv-SE" dirty="0" err="1">
                <a:effectLst/>
                <a:latin typeface="Calibri" panose="020F0502020204030204" pitchFamily="34" charset="0"/>
                <a:ea typeface="Calibri" panose="020F0502020204030204" pitchFamily="34" charset="0"/>
                <a:cs typeface="Times New Roman" panose="02020603050405020304" pitchFamily="18" charset="0"/>
              </a:rPr>
              <a:t>politics</a:t>
            </a:r>
            <a:r>
              <a:rPr lang="sv-SE" dirty="0">
                <a:effectLst/>
                <a:latin typeface="Calibri" panose="020F0502020204030204" pitchFamily="34" charset="0"/>
                <a:ea typeface="Calibri" panose="020F0502020204030204" pitchFamily="34" charset="0"/>
                <a:cs typeface="Times New Roman" panose="02020603050405020304" pitchFamily="18" charset="0"/>
              </a:rPr>
              <a:t> SL/HL</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Moderna språk 3 	Ab </a:t>
            </a:r>
            <a:r>
              <a:rPr lang="sv-SE" dirty="0" err="1">
                <a:effectLst/>
                <a:latin typeface="Calibri" panose="020F0502020204030204" pitchFamily="34" charset="0"/>
                <a:ea typeface="Calibri" panose="020F0502020204030204" pitchFamily="34" charset="0"/>
                <a:cs typeface="Times New Roman" panose="02020603050405020304" pitchFamily="18" charset="0"/>
              </a:rPr>
              <a:t>initio</a:t>
            </a:r>
            <a:r>
              <a:rPr lang="sv-SE" dirty="0">
                <a:effectLst/>
                <a:latin typeface="Calibri" panose="020F0502020204030204" pitchFamily="34" charset="0"/>
                <a:ea typeface="Calibri" panose="020F0502020204030204" pitchFamily="34" charset="0"/>
                <a:cs typeface="Times New Roman" panose="02020603050405020304" pitchFamily="18" charset="0"/>
              </a:rPr>
              <a:t> (nybörjar)språk, t.ex. tyska, franska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Moderna språk 5	</a:t>
            </a:r>
            <a:r>
              <a:rPr lang="sv-SE" dirty="0" err="1">
                <a:effectLst/>
                <a:latin typeface="Calibri" panose="020F0502020204030204" pitchFamily="34" charset="0"/>
                <a:ea typeface="Calibri" panose="020F0502020204030204" pitchFamily="34" charset="0"/>
                <a:cs typeface="Times New Roman" panose="02020603050405020304" pitchFamily="18" charset="0"/>
              </a:rPr>
              <a:t>Language</a:t>
            </a:r>
            <a:r>
              <a:rPr lang="sv-SE" dirty="0">
                <a:effectLst/>
                <a:latin typeface="Calibri" panose="020F0502020204030204" pitchFamily="34" charset="0"/>
                <a:ea typeface="Calibri" panose="020F0502020204030204" pitchFamily="34" charset="0"/>
                <a:cs typeface="Times New Roman" panose="02020603050405020304" pitchFamily="18" charset="0"/>
              </a:rPr>
              <a:t> B, SL/HL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Moderna språk 7	</a:t>
            </a:r>
            <a:r>
              <a:rPr lang="sv-SE" dirty="0" err="1">
                <a:effectLst/>
                <a:latin typeface="Calibri" panose="020F0502020204030204" pitchFamily="34" charset="0"/>
                <a:ea typeface="Calibri" panose="020F0502020204030204" pitchFamily="34" charset="0"/>
                <a:cs typeface="Times New Roman" panose="02020603050405020304" pitchFamily="18" charset="0"/>
              </a:rPr>
              <a:t>Language</a:t>
            </a:r>
            <a:r>
              <a:rPr lang="sv-SE" dirty="0">
                <a:effectLst/>
                <a:latin typeface="Calibri" panose="020F0502020204030204" pitchFamily="34" charset="0"/>
                <a:ea typeface="Calibri" panose="020F0502020204030204" pitchFamily="34" charset="0"/>
                <a:cs typeface="Times New Roman" panose="02020603050405020304" pitchFamily="18" charset="0"/>
              </a:rPr>
              <a:t> A (förutom svenska, danska, norska,                                                                        			Engelska)   </a:t>
            </a:r>
            <a:br>
              <a:rPr lang="sv-SE" dirty="0">
                <a:effectLst/>
                <a:latin typeface="Calibri" panose="020F0502020204030204" pitchFamily="34" charset="0"/>
                <a:ea typeface="Calibri" panose="020F0502020204030204" pitchFamily="34" charset="0"/>
                <a:cs typeface="Times New Roman" panose="02020603050405020304" pitchFamily="18" charset="0"/>
              </a:rPr>
            </a:b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dirty="0"/>
          </a:p>
        </p:txBody>
      </p:sp>
      <p:sp>
        <p:nvSpPr>
          <p:cNvPr id="3" name="Rubrik 2">
            <a:extLst>
              <a:ext uri="{FF2B5EF4-FFF2-40B4-BE49-F238E27FC236}">
                <a16:creationId xmlns:a16="http://schemas.microsoft.com/office/drawing/2014/main" id="{49894458-14CC-D282-BA90-557A0E9B4BF3}"/>
              </a:ext>
            </a:extLst>
          </p:cNvPr>
          <p:cNvSpPr>
            <a:spLocks noGrp="1"/>
          </p:cNvSpPr>
          <p:nvPr>
            <p:ph type="title"/>
          </p:nvPr>
        </p:nvSpPr>
        <p:spPr/>
        <p:txBody>
          <a:bodyPr/>
          <a:lstStyle/>
          <a:p>
            <a:r>
              <a:rPr lang="sv-SE" dirty="0"/>
              <a:t>IB-ämnen och gymnasiekurser i historia, samhällskunskap och språk</a:t>
            </a:r>
          </a:p>
        </p:txBody>
      </p:sp>
    </p:spTree>
    <p:extLst>
      <p:ext uri="{BB962C8B-B14F-4D97-AF65-F5344CB8AC3E}">
        <p14:creationId xmlns:p14="http://schemas.microsoft.com/office/powerpoint/2010/main" val="318285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CA80E59-303A-5223-FFAD-BB2B0BCE8AEC}"/>
              </a:ext>
            </a:extLst>
          </p:cNvPr>
          <p:cNvSpPr>
            <a:spLocks noGrp="1"/>
          </p:cNvSpPr>
          <p:nvPr>
            <p:ph idx="1"/>
          </p:nvPr>
        </p:nvSpPr>
        <p:spPr/>
        <p:txBody>
          <a:bodyPr/>
          <a:lstStyle/>
          <a:p>
            <a:pPr marL="0" indent="0">
              <a:lnSpc>
                <a:spcPct val="107000"/>
              </a:lnSpc>
              <a:spcAft>
                <a:spcPts val="800"/>
              </a:spcAft>
              <a:buNone/>
            </a:pPr>
            <a:r>
              <a:rPr lang="en-US" b="1" dirty="0" err="1">
                <a:effectLst/>
                <a:latin typeface="Calibri" panose="020F0502020204030204" pitchFamily="34" charset="0"/>
                <a:ea typeface="Calibri" panose="020F0502020204030204" pitchFamily="34" charset="0"/>
                <a:cs typeface="Times New Roman" panose="02020603050405020304" pitchFamily="18" charset="0"/>
              </a:rPr>
              <a:t>Kurs</a:t>
            </a:r>
            <a:r>
              <a:rPr lang="en-US" b="1" dirty="0">
                <a:effectLst/>
                <a:latin typeface="Calibri" panose="020F0502020204030204" pitchFamily="34" charset="0"/>
                <a:ea typeface="Calibri" panose="020F0502020204030204" pitchFamily="34" charset="0"/>
                <a:cs typeface="Times New Roman" panose="02020603050405020304" pitchFamily="18" charset="0"/>
              </a:rPr>
              <a:t> 			IB:s </a:t>
            </a:r>
            <a:r>
              <a:rPr lang="en-US" b="1" dirty="0" err="1">
                <a:effectLst/>
                <a:latin typeface="Calibri" panose="020F0502020204030204" pitchFamily="34" charset="0"/>
                <a:ea typeface="Calibri" panose="020F0502020204030204" pitchFamily="34" charset="0"/>
                <a:cs typeface="Times New Roman" panose="02020603050405020304" pitchFamily="18" charset="0"/>
              </a:rPr>
              <a:t>motsvarighet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Idrott och hälsa 1         IB DP Sports, </a:t>
            </a:r>
            <a:r>
              <a:rPr lang="sv-SE" dirty="0" err="1">
                <a:effectLst/>
                <a:latin typeface="Calibri" panose="020F0502020204030204" pitchFamily="34" charset="0"/>
                <a:ea typeface="Calibri" panose="020F0502020204030204" pitchFamily="34" charset="0"/>
                <a:cs typeface="Times New Roman" panose="02020603050405020304" pitchFamily="18" charset="0"/>
              </a:rPr>
              <a:t>exercise</a:t>
            </a:r>
            <a:r>
              <a:rPr lang="sv-SE" dirty="0">
                <a:effectLst/>
                <a:latin typeface="Calibri" panose="020F0502020204030204" pitchFamily="34" charset="0"/>
                <a:ea typeface="Calibri" panose="020F0502020204030204" pitchFamily="34" charset="0"/>
                <a:cs typeface="Times New Roman" panose="02020603050405020304" pitchFamily="18" charset="0"/>
              </a:rPr>
              <a:t> and </a:t>
            </a:r>
            <a:r>
              <a:rPr lang="sv-SE" dirty="0" err="1">
                <a:effectLst/>
                <a:latin typeface="Calibri" panose="020F0502020204030204" pitchFamily="34" charset="0"/>
                <a:ea typeface="Calibri" panose="020F0502020204030204" pitchFamily="34" charset="0"/>
                <a:cs typeface="Times New Roman" panose="02020603050405020304" pitchFamily="18" charset="0"/>
              </a:rPr>
              <a:t>health</a:t>
            </a:r>
            <a:r>
              <a:rPr lang="sv-SE" dirty="0">
                <a:effectLst/>
                <a:latin typeface="Calibri" panose="020F0502020204030204" pitchFamily="34" charset="0"/>
                <a:ea typeface="Calibri" panose="020F0502020204030204" pitchFamily="34" charset="0"/>
                <a:cs typeface="Times New Roman" panose="02020603050405020304" pitchFamily="18" charset="0"/>
              </a:rPr>
              <a:t> science SL eller om                                                  			motsvarande ämne finns i Pre-IB</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Idrott och hälsa 2         IB DP Sports, </a:t>
            </a:r>
            <a:r>
              <a:rPr lang="sv-SE" dirty="0" err="1">
                <a:effectLst/>
                <a:latin typeface="Calibri" panose="020F0502020204030204" pitchFamily="34" charset="0"/>
                <a:ea typeface="Calibri" panose="020F0502020204030204" pitchFamily="34" charset="0"/>
                <a:cs typeface="Times New Roman" panose="02020603050405020304" pitchFamily="18" charset="0"/>
              </a:rPr>
              <a:t>exercise</a:t>
            </a:r>
            <a:r>
              <a:rPr lang="sv-SE" dirty="0">
                <a:effectLst/>
                <a:latin typeface="Calibri" panose="020F0502020204030204" pitchFamily="34" charset="0"/>
                <a:ea typeface="Calibri" panose="020F0502020204030204" pitchFamily="34" charset="0"/>
                <a:cs typeface="Times New Roman" panose="02020603050405020304" pitchFamily="18" charset="0"/>
              </a:rPr>
              <a:t> and </a:t>
            </a:r>
            <a:r>
              <a:rPr lang="sv-SE" dirty="0" err="1">
                <a:effectLst/>
                <a:latin typeface="Calibri" panose="020F0502020204030204" pitchFamily="34" charset="0"/>
                <a:ea typeface="Calibri" panose="020F0502020204030204" pitchFamily="34" charset="0"/>
                <a:cs typeface="Times New Roman" panose="02020603050405020304" pitchFamily="18" charset="0"/>
              </a:rPr>
              <a:t>health</a:t>
            </a:r>
            <a:r>
              <a:rPr lang="sv-SE" dirty="0">
                <a:effectLst/>
                <a:latin typeface="Calibri" panose="020F0502020204030204" pitchFamily="34" charset="0"/>
                <a:ea typeface="Calibri" panose="020F0502020204030204" pitchFamily="34" charset="0"/>
                <a:cs typeface="Times New Roman" panose="02020603050405020304" pitchFamily="18" charset="0"/>
              </a:rPr>
              <a:t> science HL  </a:t>
            </a:r>
          </a:p>
          <a:p>
            <a:pPr marL="0" indent="0">
              <a:lnSpc>
                <a:spcPct val="107000"/>
              </a:lnSpc>
              <a:spcAft>
                <a:spcPts val="800"/>
              </a:spcAft>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sv-SE"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b="1" dirty="0">
              <a:latin typeface="Calibri" panose="020F0502020204030204" pitchFamily="34" charset="0"/>
              <a:cs typeface="Times New Roman" panose="02020603050405020304" pitchFamily="18" charset="0"/>
            </a:endParaRPr>
          </a:p>
          <a:p>
            <a:pPr marL="0" indent="0">
              <a:buNone/>
            </a:pPr>
            <a:endParaRPr lang="sv-SE" dirty="0"/>
          </a:p>
        </p:txBody>
      </p:sp>
      <p:sp>
        <p:nvSpPr>
          <p:cNvPr id="3" name="Rubrik 2">
            <a:extLst>
              <a:ext uri="{FF2B5EF4-FFF2-40B4-BE49-F238E27FC236}">
                <a16:creationId xmlns:a16="http://schemas.microsoft.com/office/drawing/2014/main" id="{6DD0D1B2-AD03-F77C-8900-FDB917E1D977}"/>
              </a:ext>
            </a:extLst>
          </p:cNvPr>
          <p:cNvSpPr>
            <a:spLocks noGrp="1"/>
          </p:cNvSpPr>
          <p:nvPr>
            <p:ph type="title"/>
          </p:nvPr>
        </p:nvSpPr>
        <p:spPr/>
        <p:txBody>
          <a:bodyPr/>
          <a:lstStyle/>
          <a:p>
            <a:r>
              <a:rPr lang="sv-SE" dirty="0"/>
              <a:t>IB-ämnen och gymnasiekurser i Idrott och hälsa</a:t>
            </a:r>
          </a:p>
        </p:txBody>
      </p:sp>
    </p:spTree>
    <p:extLst>
      <p:ext uri="{BB962C8B-B14F-4D97-AF65-F5344CB8AC3E}">
        <p14:creationId xmlns:p14="http://schemas.microsoft.com/office/powerpoint/2010/main" val="180726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89791" y="1670526"/>
            <a:ext cx="9240000" cy="4536000"/>
          </a:xfrm>
        </p:spPr>
        <p:txBody>
          <a:bodyPr/>
          <a:lstStyle/>
          <a:p>
            <a:pPr marL="0" indent="0">
              <a:buNone/>
            </a:pPr>
            <a:endParaRPr lang="sv-SE" dirty="0"/>
          </a:p>
          <a:p>
            <a:pPr lvl="1"/>
            <a:r>
              <a:rPr lang="sv-SE" sz="2400" dirty="0"/>
              <a:t>När det finns fler sökande till en utbildning </a:t>
            </a:r>
            <a:br>
              <a:rPr lang="sv-SE" sz="2400" dirty="0"/>
            </a:br>
            <a:r>
              <a:rPr lang="sv-SE" sz="2400" dirty="0"/>
              <a:t>än det finns platser, måste man göra ett urval </a:t>
            </a:r>
            <a:br>
              <a:rPr lang="sv-SE" sz="2400" dirty="0"/>
            </a:br>
            <a:r>
              <a:rPr lang="sv-SE" sz="2400" dirty="0"/>
              <a:t>bland dem som söker. Den med ett högre meritvärde </a:t>
            </a:r>
            <a:br>
              <a:rPr lang="sv-SE" sz="2400" dirty="0"/>
            </a:br>
            <a:r>
              <a:rPr lang="sv-SE" sz="2400" dirty="0"/>
              <a:t>får då en plats före den med lägre meritvärde. </a:t>
            </a:r>
          </a:p>
          <a:p>
            <a:pPr lvl="1"/>
            <a:endParaRPr lang="sv-SE" sz="2400" dirty="0"/>
          </a:p>
          <a:p>
            <a:pPr lvl="1"/>
            <a:r>
              <a:rPr lang="sv-SE" sz="2400" dirty="0"/>
              <a:t>Du som ska ta en IB-examen har möjlighet att få </a:t>
            </a:r>
            <a:br>
              <a:rPr lang="sv-SE" sz="2400" dirty="0"/>
            </a:br>
            <a:r>
              <a:rPr lang="sv-SE" sz="2400" dirty="0"/>
              <a:t>max 22,5 i meritvärde, men till många utbildningar </a:t>
            </a:r>
            <a:br>
              <a:rPr lang="sv-SE" sz="2400" dirty="0"/>
            </a:br>
            <a:r>
              <a:rPr lang="sv-SE" sz="2400" dirty="0"/>
              <a:t>räcker ett lägre meritvärde för en plats.</a:t>
            </a:r>
          </a:p>
          <a:p>
            <a:endParaRPr lang="sv-SE" dirty="0"/>
          </a:p>
        </p:txBody>
      </p:sp>
      <p:sp>
        <p:nvSpPr>
          <p:cNvPr id="3" name="Rubrik 2"/>
          <p:cNvSpPr>
            <a:spLocks noGrp="1"/>
          </p:cNvSpPr>
          <p:nvPr>
            <p:ph type="title"/>
          </p:nvPr>
        </p:nvSpPr>
        <p:spPr/>
        <p:txBody>
          <a:bodyPr/>
          <a:lstStyle/>
          <a:p>
            <a:r>
              <a:rPr lang="sv-SE" dirty="0"/>
              <a:t>Räkna fram ditt meritvärde</a:t>
            </a:r>
          </a:p>
        </p:txBody>
      </p:sp>
      <p:pic>
        <p:nvPicPr>
          <p:cNvPr id="4" name="Platshållare för bild 5"/>
          <p:cNvPicPr>
            <a:picLocks noChangeAspect="1"/>
          </p:cNvPicPr>
          <p:nvPr/>
        </p:nvPicPr>
        <p:blipFill>
          <a:blip r:embed="rId2">
            <a:extLst>
              <a:ext uri="{28A0092B-C50C-407E-A947-70E740481C1C}">
                <a14:useLocalDpi xmlns:a14="http://schemas.microsoft.com/office/drawing/2010/main" val="0"/>
              </a:ext>
            </a:extLst>
          </a:blip>
          <a:srcRect l="4480" r="4480"/>
          <a:stretch>
            <a:fillRect/>
          </a:stretch>
        </p:blipFill>
        <p:spPr bwMode="auto">
          <a:xfrm>
            <a:off x="7933348" y="941830"/>
            <a:ext cx="4026680" cy="402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13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endParaRPr lang="sv-SE" dirty="0"/>
          </a:p>
          <a:p>
            <a:pPr marL="457200" indent="-457200">
              <a:buAutoNum type="arabicPeriod"/>
            </a:pPr>
            <a:r>
              <a:rPr lang="sv-SE" dirty="0"/>
              <a:t>Börja med att räkna om dina total </a:t>
            </a:r>
            <a:r>
              <a:rPr lang="sv-SE" dirty="0" err="1"/>
              <a:t>points</a:t>
            </a:r>
            <a:r>
              <a:rPr lang="sv-SE" dirty="0"/>
              <a:t> </a:t>
            </a:r>
            <a:br>
              <a:rPr lang="sv-SE" dirty="0"/>
            </a:br>
            <a:r>
              <a:rPr lang="sv-SE" dirty="0"/>
              <a:t>till 10 – 20-skalan (tabell finns)</a:t>
            </a:r>
          </a:p>
          <a:p>
            <a:pPr marL="457200" indent="-457200">
              <a:buAutoNum type="arabicPeriod"/>
            </a:pPr>
            <a:endParaRPr lang="sv-SE" dirty="0"/>
          </a:p>
          <a:p>
            <a:pPr marL="457200" indent="-457200">
              <a:buAutoNum type="arabicPeriod"/>
            </a:pPr>
            <a:r>
              <a:rPr lang="sv-SE" dirty="0"/>
              <a:t>Lägg till de kompletteringar som du </a:t>
            </a:r>
            <a:br>
              <a:rPr lang="sv-SE" dirty="0"/>
            </a:br>
            <a:r>
              <a:rPr lang="sv-SE" dirty="0"/>
              <a:t>eventuellt har gjort för att bli behörig</a:t>
            </a:r>
          </a:p>
          <a:p>
            <a:pPr marL="457200" indent="-457200">
              <a:buAutoNum type="arabicPeriod"/>
            </a:pPr>
            <a:endParaRPr lang="sv-SE" dirty="0"/>
          </a:p>
          <a:p>
            <a:pPr marL="457200" indent="-457200">
              <a:buAutoNum type="arabicPeriod"/>
            </a:pPr>
            <a:r>
              <a:rPr lang="sv-SE" dirty="0"/>
              <a:t>Lägg till meritpoängen  </a:t>
            </a:r>
          </a:p>
          <a:p>
            <a:endParaRPr lang="sv-SE" dirty="0"/>
          </a:p>
        </p:txBody>
      </p:sp>
      <p:sp>
        <p:nvSpPr>
          <p:cNvPr id="3" name="Rubrik 2"/>
          <p:cNvSpPr>
            <a:spLocks noGrp="1"/>
          </p:cNvSpPr>
          <p:nvPr>
            <p:ph type="title"/>
          </p:nvPr>
        </p:nvSpPr>
        <p:spPr/>
        <p:txBody>
          <a:bodyPr/>
          <a:lstStyle/>
          <a:p>
            <a:r>
              <a:rPr lang="sv-SE" dirty="0"/>
              <a:t>Tre steg för att räkna fram ditt meritvärde</a:t>
            </a:r>
          </a:p>
        </p:txBody>
      </p:sp>
      <p:pic>
        <p:nvPicPr>
          <p:cNvPr id="4" name="Platshållare för bild 5"/>
          <p:cNvPicPr>
            <a:picLocks noChangeAspect="1"/>
          </p:cNvPicPr>
          <p:nvPr/>
        </p:nvPicPr>
        <p:blipFill>
          <a:blip r:embed="rId2">
            <a:extLst>
              <a:ext uri="{28A0092B-C50C-407E-A947-70E740481C1C}">
                <a14:useLocalDpi xmlns:a14="http://schemas.microsoft.com/office/drawing/2010/main" val="0"/>
              </a:ext>
            </a:extLst>
          </a:blip>
          <a:srcRect l="281" r="281"/>
          <a:stretch>
            <a:fillRect/>
          </a:stretch>
        </p:blipFill>
        <p:spPr bwMode="auto">
          <a:xfrm>
            <a:off x="5626411" y="3838069"/>
            <a:ext cx="1954266" cy="1954266"/>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527" y="1369587"/>
            <a:ext cx="2653716" cy="2512989"/>
          </a:xfrm>
          <a:prstGeom prst="rect">
            <a:avLst/>
          </a:prstGeom>
        </p:spPr>
      </p:pic>
    </p:spTree>
    <p:extLst>
      <p:ext uri="{BB962C8B-B14F-4D97-AF65-F5344CB8AC3E}">
        <p14:creationId xmlns:p14="http://schemas.microsoft.com/office/powerpoint/2010/main" val="394812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8">
            <a:extLst>
              <a:ext uri="{FF2B5EF4-FFF2-40B4-BE49-F238E27FC236}">
                <a16:creationId xmlns:a16="http://schemas.microsoft.com/office/drawing/2014/main" id="{B4CE279C-C02C-FEB1-9598-62EADC92AE30}"/>
              </a:ext>
            </a:extLst>
          </p:cNvPr>
          <p:cNvGraphicFramePr>
            <a:graphicFrameLocks noGrp="1"/>
          </p:cNvGraphicFramePr>
          <p:nvPr>
            <p:ph idx="1"/>
            <p:extLst>
              <p:ext uri="{D42A27DB-BD31-4B8C-83A1-F6EECF244321}">
                <p14:modId xmlns:p14="http://schemas.microsoft.com/office/powerpoint/2010/main" val="2792722934"/>
              </p:ext>
            </p:extLst>
          </p:nvPr>
        </p:nvGraphicFramePr>
        <p:xfrm>
          <a:off x="684213" y="1800225"/>
          <a:ext cx="9239248" cy="4130040"/>
        </p:xfrm>
        <a:graphic>
          <a:graphicData uri="http://schemas.openxmlformats.org/drawingml/2006/table">
            <a:tbl>
              <a:tblPr firstRow="1" bandRow="1">
                <a:tableStyleId>{5C22544A-7EE6-4342-B048-85BDC9FD1C3A}</a:tableStyleId>
              </a:tblPr>
              <a:tblGrid>
                <a:gridCol w="2309812">
                  <a:extLst>
                    <a:ext uri="{9D8B030D-6E8A-4147-A177-3AD203B41FA5}">
                      <a16:colId xmlns:a16="http://schemas.microsoft.com/office/drawing/2014/main" val="1934301332"/>
                    </a:ext>
                  </a:extLst>
                </a:gridCol>
                <a:gridCol w="2309812">
                  <a:extLst>
                    <a:ext uri="{9D8B030D-6E8A-4147-A177-3AD203B41FA5}">
                      <a16:colId xmlns:a16="http://schemas.microsoft.com/office/drawing/2014/main" val="2048115852"/>
                    </a:ext>
                  </a:extLst>
                </a:gridCol>
                <a:gridCol w="2309812">
                  <a:extLst>
                    <a:ext uri="{9D8B030D-6E8A-4147-A177-3AD203B41FA5}">
                      <a16:colId xmlns:a16="http://schemas.microsoft.com/office/drawing/2014/main" val="1313950101"/>
                    </a:ext>
                  </a:extLst>
                </a:gridCol>
                <a:gridCol w="2309812">
                  <a:extLst>
                    <a:ext uri="{9D8B030D-6E8A-4147-A177-3AD203B41FA5}">
                      <a16:colId xmlns:a16="http://schemas.microsoft.com/office/drawing/2014/main" val="3915164220"/>
                    </a:ext>
                  </a:extLst>
                </a:gridCol>
              </a:tblGrid>
              <a:tr h="370840">
                <a:tc>
                  <a:txBody>
                    <a:bodyPr/>
                    <a:lstStyle/>
                    <a:p>
                      <a:r>
                        <a:rPr lang="sv-SE" dirty="0"/>
                        <a:t>IB</a:t>
                      </a:r>
                    </a:p>
                  </a:txBody>
                  <a:tcPr/>
                </a:tc>
                <a:tc>
                  <a:txBody>
                    <a:bodyPr/>
                    <a:lstStyle/>
                    <a:p>
                      <a:r>
                        <a:rPr lang="sv-SE" b="0" dirty="0"/>
                        <a:t>Jämförelsetal</a:t>
                      </a:r>
                    </a:p>
                  </a:txBody>
                  <a:tcPr/>
                </a:tc>
                <a:tc>
                  <a:txBody>
                    <a:bodyPr/>
                    <a:lstStyle/>
                    <a:p>
                      <a:r>
                        <a:rPr lang="sv-SE" dirty="0"/>
                        <a:t>IB</a:t>
                      </a:r>
                    </a:p>
                  </a:txBody>
                  <a:tcPr/>
                </a:tc>
                <a:tc>
                  <a:txBody>
                    <a:bodyPr/>
                    <a:lstStyle/>
                    <a:p>
                      <a:r>
                        <a:rPr lang="sv-SE" b="0" dirty="0"/>
                        <a:t>Jämförelsetal</a:t>
                      </a:r>
                    </a:p>
                  </a:txBody>
                  <a:tcPr/>
                </a:tc>
                <a:extLst>
                  <a:ext uri="{0D108BD9-81ED-4DB2-BD59-A6C34878D82A}">
                    <a16:rowId xmlns:a16="http://schemas.microsoft.com/office/drawing/2014/main" val="2173028231"/>
                  </a:ext>
                </a:extLst>
              </a:tr>
              <a:tr h="370840">
                <a:tc>
                  <a:txBody>
                    <a:bodyPr/>
                    <a:lstStyle/>
                    <a:p>
                      <a:pPr algn="l"/>
                      <a:r>
                        <a:rPr lang="sv-SE" b="1" dirty="0"/>
                        <a:t>24</a:t>
                      </a:r>
                    </a:p>
                  </a:txBody>
                  <a:tcPr marL="101600" marR="50800" marT="50800" marB="50800"/>
                </a:tc>
                <a:tc>
                  <a:txBody>
                    <a:bodyPr/>
                    <a:lstStyle/>
                    <a:p>
                      <a:pPr algn="l"/>
                      <a:r>
                        <a:rPr lang="sv-SE"/>
                        <a:t>13,18</a:t>
                      </a:r>
                    </a:p>
                  </a:txBody>
                  <a:tcPr marL="50800" marR="101600" marT="50800" marB="50800"/>
                </a:tc>
                <a:tc>
                  <a:txBody>
                    <a:bodyPr/>
                    <a:lstStyle/>
                    <a:p>
                      <a:pPr algn="l"/>
                      <a:r>
                        <a:rPr lang="sv-SE" b="1" dirty="0"/>
                        <a:t>34</a:t>
                      </a:r>
                    </a:p>
                  </a:txBody>
                  <a:tcPr marL="101600" marR="50800" marT="50800" marB="50800"/>
                </a:tc>
                <a:tc>
                  <a:txBody>
                    <a:bodyPr/>
                    <a:lstStyle/>
                    <a:p>
                      <a:pPr algn="l"/>
                      <a:r>
                        <a:rPr lang="sv-SE" dirty="0"/>
                        <a:t>18,25</a:t>
                      </a:r>
                    </a:p>
                  </a:txBody>
                  <a:tcPr marL="50800" marR="101600" marT="50800" marB="50800"/>
                </a:tc>
                <a:extLst>
                  <a:ext uri="{0D108BD9-81ED-4DB2-BD59-A6C34878D82A}">
                    <a16:rowId xmlns:a16="http://schemas.microsoft.com/office/drawing/2014/main" val="8391758"/>
                  </a:ext>
                </a:extLst>
              </a:tr>
              <a:tr h="370840">
                <a:tc>
                  <a:txBody>
                    <a:bodyPr/>
                    <a:lstStyle/>
                    <a:p>
                      <a:pPr algn="l"/>
                      <a:r>
                        <a:rPr lang="sv-SE" b="1"/>
                        <a:t>25</a:t>
                      </a:r>
                    </a:p>
                  </a:txBody>
                  <a:tcPr marL="101600" marR="50800" marT="50800" marB="50800"/>
                </a:tc>
                <a:tc>
                  <a:txBody>
                    <a:bodyPr/>
                    <a:lstStyle/>
                    <a:p>
                      <a:pPr algn="l"/>
                      <a:r>
                        <a:rPr lang="sv-SE"/>
                        <a:t>13,94</a:t>
                      </a:r>
                    </a:p>
                  </a:txBody>
                  <a:tcPr marL="50800" marR="101600" marT="50800" marB="50800"/>
                </a:tc>
                <a:tc>
                  <a:txBody>
                    <a:bodyPr/>
                    <a:lstStyle/>
                    <a:p>
                      <a:pPr algn="l"/>
                      <a:r>
                        <a:rPr lang="sv-SE" b="1"/>
                        <a:t>35</a:t>
                      </a:r>
                    </a:p>
                  </a:txBody>
                  <a:tcPr marL="101600" marR="50800" marT="50800" marB="50800"/>
                </a:tc>
                <a:tc>
                  <a:txBody>
                    <a:bodyPr/>
                    <a:lstStyle/>
                    <a:p>
                      <a:pPr algn="l"/>
                      <a:r>
                        <a:rPr lang="sv-SE" dirty="0"/>
                        <a:t>18,57</a:t>
                      </a:r>
                    </a:p>
                  </a:txBody>
                  <a:tcPr marL="50800" marR="101600" marT="50800" marB="50800"/>
                </a:tc>
                <a:extLst>
                  <a:ext uri="{0D108BD9-81ED-4DB2-BD59-A6C34878D82A}">
                    <a16:rowId xmlns:a16="http://schemas.microsoft.com/office/drawing/2014/main" val="263195624"/>
                  </a:ext>
                </a:extLst>
              </a:tr>
              <a:tr h="370840">
                <a:tc>
                  <a:txBody>
                    <a:bodyPr/>
                    <a:lstStyle/>
                    <a:p>
                      <a:pPr algn="l"/>
                      <a:r>
                        <a:rPr lang="sv-SE" b="1"/>
                        <a:t>26</a:t>
                      </a:r>
                    </a:p>
                  </a:txBody>
                  <a:tcPr marL="101600" marR="50800" marT="50800" marB="50800"/>
                </a:tc>
                <a:tc>
                  <a:txBody>
                    <a:bodyPr/>
                    <a:lstStyle/>
                    <a:p>
                      <a:pPr algn="l"/>
                      <a:r>
                        <a:rPr lang="sv-SE"/>
                        <a:t>14,62</a:t>
                      </a:r>
                    </a:p>
                  </a:txBody>
                  <a:tcPr marL="50800" marR="101600" marT="50800" marB="50800"/>
                </a:tc>
                <a:tc>
                  <a:txBody>
                    <a:bodyPr/>
                    <a:lstStyle/>
                    <a:p>
                      <a:pPr algn="l"/>
                      <a:r>
                        <a:rPr lang="sv-SE" b="1"/>
                        <a:t>36</a:t>
                      </a:r>
                    </a:p>
                  </a:txBody>
                  <a:tcPr marL="101600" marR="50800" marT="50800" marB="50800"/>
                </a:tc>
                <a:tc>
                  <a:txBody>
                    <a:bodyPr/>
                    <a:lstStyle/>
                    <a:p>
                      <a:pPr algn="l"/>
                      <a:r>
                        <a:rPr lang="sv-SE" dirty="0"/>
                        <a:t>18,88</a:t>
                      </a:r>
                    </a:p>
                  </a:txBody>
                  <a:tcPr marL="50800" marR="101600" marT="50800" marB="50800"/>
                </a:tc>
                <a:extLst>
                  <a:ext uri="{0D108BD9-81ED-4DB2-BD59-A6C34878D82A}">
                    <a16:rowId xmlns:a16="http://schemas.microsoft.com/office/drawing/2014/main" val="4230640183"/>
                  </a:ext>
                </a:extLst>
              </a:tr>
              <a:tr h="370840">
                <a:tc>
                  <a:txBody>
                    <a:bodyPr/>
                    <a:lstStyle/>
                    <a:p>
                      <a:pPr algn="l"/>
                      <a:r>
                        <a:rPr lang="sv-SE" b="1"/>
                        <a:t>27</a:t>
                      </a:r>
                    </a:p>
                  </a:txBody>
                  <a:tcPr marL="101600" marR="50800" marT="50800" marB="50800"/>
                </a:tc>
                <a:tc>
                  <a:txBody>
                    <a:bodyPr/>
                    <a:lstStyle/>
                    <a:p>
                      <a:pPr algn="l"/>
                      <a:r>
                        <a:rPr lang="sv-SE"/>
                        <a:t>15,21</a:t>
                      </a:r>
                    </a:p>
                  </a:txBody>
                  <a:tcPr marL="50800" marR="101600" marT="50800" marB="50800"/>
                </a:tc>
                <a:tc>
                  <a:txBody>
                    <a:bodyPr/>
                    <a:lstStyle/>
                    <a:p>
                      <a:pPr algn="l"/>
                      <a:r>
                        <a:rPr lang="sv-SE" b="1"/>
                        <a:t>37</a:t>
                      </a:r>
                    </a:p>
                  </a:txBody>
                  <a:tcPr marL="101600" marR="50800" marT="50800" marB="50800"/>
                </a:tc>
                <a:tc>
                  <a:txBody>
                    <a:bodyPr/>
                    <a:lstStyle/>
                    <a:p>
                      <a:pPr algn="l"/>
                      <a:r>
                        <a:rPr lang="sv-SE"/>
                        <a:t>19,17</a:t>
                      </a:r>
                      <a:endParaRPr lang="sv-SE" dirty="0"/>
                    </a:p>
                  </a:txBody>
                  <a:tcPr marL="50800" marR="101600" marT="50800" marB="50800"/>
                </a:tc>
                <a:extLst>
                  <a:ext uri="{0D108BD9-81ED-4DB2-BD59-A6C34878D82A}">
                    <a16:rowId xmlns:a16="http://schemas.microsoft.com/office/drawing/2014/main" val="749518793"/>
                  </a:ext>
                </a:extLst>
              </a:tr>
              <a:tr h="370840">
                <a:tc>
                  <a:txBody>
                    <a:bodyPr/>
                    <a:lstStyle/>
                    <a:p>
                      <a:pPr algn="l"/>
                      <a:r>
                        <a:rPr lang="sv-SE" b="1"/>
                        <a:t>28</a:t>
                      </a:r>
                    </a:p>
                  </a:txBody>
                  <a:tcPr marL="101600" marR="50800" marT="50800" marB="50800"/>
                </a:tc>
                <a:tc>
                  <a:txBody>
                    <a:bodyPr/>
                    <a:lstStyle/>
                    <a:p>
                      <a:pPr algn="l"/>
                      <a:r>
                        <a:rPr lang="sv-SE"/>
                        <a:t>15,76</a:t>
                      </a:r>
                    </a:p>
                  </a:txBody>
                  <a:tcPr marL="50800" marR="101600" marT="50800" marB="50800"/>
                </a:tc>
                <a:tc>
                  <a:txBody>
                    <a:bodyPr/>
                    <a:lstStyle/>
                    <a:p>
                      <a:pPr algn="l"/>
                      <a:r>
                        <a:rPr lang="sv-SE" b="1"/>
                        <a:t>38</a:t>
                      </a:r>
                    </a:p>
                  </a:txBody>
                  <a:tcPr marL="101600" marR="50800" marT="50800" marB="50800"/>
                </a:tc>
                <a:tc>
                  <a:txBody>
                    <a:bodyPr/>
                    <a:lstStyle/>
                    <a:p>
                      <a:pPr algn="l"/>
                      <a:r>
                        <a:rPr lang="sv-SE"/>
                        <a:t>19,38</a:t>
                      </a:r>
                      <a:endParaRPr lang="sv-SE" dirty="0"/>
                    </a:p>
                  </a:txBody>
                  <a:tcPr marL="50800" marR="101600" marT="50800" marB="50800"/>
                </a:tc>
                <a:extLst>
                  <a:ext uri="{0D108BD9-81ED-4DB2-BD59-A6C34878D82A}">
                    <a16:rowId xmlns:a16="http://schemas.microsoft.com/office/drawing/2014/main" val="2414431233"/>
                  </a:ext>
                </a:extLst>
              </a:tr>
              <a:tr h="370840">
                <a:tc>
                  <a:txBody>
                    <a:bodyPr/>
                    <a:lstStyle/>
                    <a:p>
                      <a:pPr algn="l"/>
                      <a:r>
                        <a:rPr lang="sv-SE" b="1"/>
                        <a:t>29</a:t>
                      </a:r>
                    </a:p>
                  </a:txBody>
                  <a:tcPr marL="101600" marR="50800" marT="50800" marB="50800"/>
                </a:tc>
                <a:tc>
                  <a:txBody>
                    <a:bodyPr/>
                    <a:lstStyle/>
                    <a:p>
                      <a:pPr algn="l"/>
                      <a:r>
                        <a:rPr lang="sv-SE"/>
                        <a:t>16,26</a:t>
                      </a:r>
                    </a:p>
                  </a:txBody>
                  <a:tcPr marL="50800" marR="101600" marT="50800" marB="50800"/>
                </a:tc>
                <a:tc>
                  <a:txBody>
                    <a:bodyPr/>
                    <a:lstStyle/>
                    <a:p>
                      <a:pPr algn="l"/>
                      <a:r>
                        <a:rPr lang="sv-SE" b="1"/>
                        <a:t>39</a:t>
                      </a:r>
                    </a:p>
                  </a:txBody>
                  <a:tcPr marL="101600" marR="50800" marT="50800" marB="50800"/>
                </a:tc>
                <a:tc>
                  <a:txBody>
                    <a:bodyPr/>
                    <a:lstStyle/>
                    <a:p>
                      <a:pPr algn="l"/>
                      <a:r>
                        <a:rPr lang="sv-SE" dirty="0"/>
                        <a:t>19,54</a:t>
                      </a:r>
                    </a:p>
                  </a:txBody>
                  <a:tcPr marL="50800" marR="101600" marT="50800" marB="50800"/>
                </a:tc>
                <a:extLst>
                  <a:ext uri="{0D108BD9-81ED-4DB2-BD59-A6C34878D82A}">
                    <a16:rowId xmlns:a16="http://schemas.microsoft.com/office/drawing/2014/main" val="3723875076"/>
                  </a:ext>
                </a:extLst>
              </a:tr>
              <a:tr h="370840">
                <a:tc>
                  <a:txBody>
                    <a:bodyPr/>
                    <a:lstStyle/>
                    <a:p>
                      <a:pPr algn="l"/>
                      <a:r>
                        <a:rPr lang="sv-SE" b="1"/>
                        <a:t>30</a:t>
                      </a:r>
                    </a:p>
                  </a:txBody>
                  <a:tcPr marL="101600" marR="50800" marT="50800" marB="50800"/>
                </a:tc>
                <a:tc>
                  <a:txBody>
                    <a:bodyPr/>
                    <a:lstStyle/>
                    <a:p>
                      <a:pPr algn="l"/>
                      <a:r>
                        <a:rPr lang="sv-SE"/>
                        <a:t>16,70</a:t>
                      </a:r>
                    </a:p>
                  </a:txBody>
                  <a:tcPr marL="50800" marR="101600" marT="50800" marB="50800"/>
                </a:tc>
                <a:tc>
                  <a:txBody>
                    <a:bodyPr/>
                    <a:lstStyle/>
                    <a:p>
                      <a:pPr algn="l"/>
                      <a:r>
                        <a:rPr lang="sv-SE" b="1"/>
                        <a:t>40</a:t>
                      </a:r>
                    </a:p>
                  </a:txBody>
                  <a:tcPr marL="101600" marR="50800" marT="50800" marB="50800"/>
                </a:tc>
                <a:tc>
                  <a:txBody>
                    <a:bodyPr/>
                    <a:lstStyle/>
                    <a:p>
                      <a:pPr algn="l"/>
                      <a:r>
                        <a:rPr lang="sv-SE"/>
                        <a:t>19,70</a:t>
                      </a:r>
                      <a:endParaRPr lang="sv-SE" dirty="0"/>
                    </a:p>
                  </a:txBody>
                  <a:tcPr marL="50800" marR="101600" marT="50800" marB="50800"/>
                </a:tc>
                <a:extLst>
                  <a:ext uri="{0D108BD9-81ED-4DB2-BD59-A6C34878D82A}">
                    <a16:rowId xmlns:a16="http://schemas.microsoft.com/office/drawing/2014/main" val="3326406082"/>
                  </a:ext>
                </a:extLst>
              </a:tr>
              <a:tr h="370840">
                <a:tc>
                  <a:txBody>
                    <a:bodyPr/>
                    <a:lstStyle/>
                    <a:p>
                      <a:pPr algn="l"/>
                      <a:r>
                        <a:rPr lang="sv-SE" b="1"/>
                        <a:t>31</a:t>
                      </a:r>
                    </a:p>
                  </a:txBody>
                  <a:tcPr marL="101600" marR="50800" marT="50800" marB="50800"/>
                </a:tc>
                <a:tc>
                  <a:txBody>
                    <a:bodyPr/>
                    <a:lstStyle/>
                    <a:p>
                      <a:pPr algn="l"/>
                      <a:r>
                        <a:rPr lang="sv-SE"/>
                        <a:t>17,11</a:t>
                      </a:r>
                    </a:p>
                  </a:txBody>
                  <a:tcPr marL="50800" marR="101600" marT="50800" marB="50800"/>
                </a:tc>
                <a:tc>
                  <a:txBody>
                    <a:bodyPr/>
                    <a:lstStyle/>
                    <a:p>
                      <a:pPr algn="l"/>
                      <a:r>
                        <a:rPr lang="sv-SE" b="1"/>
                        <a:t>41</a:t>
                      </a:r>
                    </a:p>
                  </a:txBody>
                  <a:tcPr marL="101600" marR="50800" marT="50800" marB="50800"/>
                </a:tc>
                <a:tc>
                  <a:txBody>
                    <a:bodyPr/>
                    <a:lstStyle/>
                    <a:p>
                      <a:pPr algn="l"/>
                      <a:r>
                        <a:rPr lang="sv-SE" dirty="0"/>
                        <a:t>19,79</a:t>
                      </a:r>
                    </a:p>
                  </a:txBody>
                  <a:tcPr marL="50800" marR="101600" marT="50800" marB="50800"/>
                </a:tc>
                <a:extLst>
                  <a:ext uri="{0D108BD9-81ED-4DB2-BD59-A6C34878D82A}">
                    <a16:rowId xmlns:a16="http://schemas.microsoft.com/office/drawing/2014/main" val="2295941632"/>
                  </a:ext>
                </a:extLst>
              </a:tr>
              <a:tr h="370840">
                <a:tc>
                  <a:txBody>
                    <a:bodyPr/>
                    <a:lstStyle/>
                    <a:p>
                      <a:pPr algn="l"/>
                      <a:r>
                        <a:rPr lang="sv-SE" b="1"/>
                        <a:t>32</a:t>
                      </a:r>
                    </a:p>
                  </a:txBody>
                  <a:tcPr marL="101600" marR="50800" marT="50800" marB="50800"/>
                </a:tc>
                <a:tc>
                  <a:txBody>
                    <a:bodyPr/>
                    <a:lstStyle/>
                    <a:p>
                      <a:pPr algn="l"/>
                      <a:r>
                        <a:rPr lang="sv-SE"/>
                        <a:t>17,53</a:t>
                      </a:r>
                    </a:p>
                  </a:txBody>
                  <a:tcPr marL="50800" marR="101600" marT="50800" marB="50800"/>
                </a:tc>
                <a:tc>
                  <a:txBody>
                    <a:bodyPr/>
                    <a:lstStyle/>
                    <a:p>
                      <a:pPr algn="l"/>
                      <a:r>
                        <a:rPr lang="sv-SE" b="1"/>
                        <a:t>42</a:t>
                      </a:r>
                    </a:p>
                  </a:txBody>
                  <a:tcPr marL="101600" marR="50800" marT="50800" marB="50800"/>
                </a:tc>
                <a:tc>
                  <a:txBody>
                    <a:bodyPr/>
                    <a:lstStyle/>
                    <a:p>
                      <a:pPr algn="l"/>
                      <a:r>
                        <a:rPr lang="sv-SE"/>
                        <a:t>19,90</a:t>
                      </a:r>
                      <a:endParaRPr lang="sv-SE" dirty="0"/>
                    </a:p>
                  </a:txBody>
                  <a:tcPr marL="50800" marR="101600" marT="50800" marB="50800"/>
                </a:tc>
                <a:extLst>
                  <a:ext uri="{0D108BD9-81ED-4DB2-BD59-A6C34878D82A}">
                    <a16:rowId xmlns:a16="http://schemas.microsoft.com/office/drawing/2014/main" val="642627623"/>
                  </a:ext>
                </a:extLst>
              </a:tr>
              <a:tr h="370840">
                <a:tc>
                  <a:txBody>
                    <a:bodyPr/>
                    <a:lstStyle/>
                    <a:p>
                      <a:pPr algn="l"/>
                      <a:r>
                        <a:rPr lang="sv-SE" b="1" dirty="0"/>
                        <a:t>33</a:t>
                      </a:r>
                    </a:p>
                  </a:txBody>
                  <a:tcPr marL="101600" marR="50800" marT="50800" marB="50800"/>
                </a:tc>
                <a:tc>
                  <a:txBody>
                    <a:bodyPr/>
                    <a:lstStyle/>
                    <a:p>
                      <a:pPr algn="l"/>
                      <a:r>
                        <a:rPr lang="sv-SE"/>
                        <a:t>17,92</a:t>
                      </a:r>
                      <a:endParaRPr lang="sv-SE" dirty="0"/>
                    </a:p>
                  </a:txBody>
                  <a:tcPr marL="50800" marR="101600" marT="50800" marB="50800"/>
                </a:tc>
                <a:tc>
                  <a:txBody>
                    <a:bodyPr/>
                    <a:lstStyle/>
                    <a:p>
                      <a:pPr algn="l"/>
                      <a:r>
                        <a:rPr lang="sv-SE" b="1" dirty="0"/>
                        <a:t>43-45</a:t>
                      </a:r>
                    </a:p>
                  </a:txBody>
                  <a:tcPr marL="101600" marR="50800" marT="50800" marB="50800"/>
                </a:tc>
                <a:tc>
                  <a:txBody>
                    <a:bodyPr/>
                    <a:lstStyle/>
                    <a:p>
                      <a:pPr algn="l"/>
                      <a:r>
                        <a:rPr lang="sv-SE" dirty="0"/>
                        <a:t>20,00</a:t>
                      </a:r>
                    </a:p>
                  </a:txBody>
                  <a:tcPr marL="50800" marR="101600" marT="50800" marB="50800"/>
                </a:tc>
                <a:extLst>
                  <a:ext uri="{0D108BD9-81ED-4DB2-BD59-A6C34878D82A}">
                    <a16:rowId xmlns:a16="http://schemas.microsoft.com/office/drawing/2014/main" val="2557738134"/>
                  </a:ext>
                </a:extLst>
              </a:tr>
            </a:tbl>
          </a:graphicData>
        </a:graphic>
      </p:graphicFrame>
      <p:sp>
        <p:nvSpPr>
          <p:cNvPr id="3" name="Rubrik 2"/>
          <p:cNvSpPr>
            <a:spLocks noGrp="1"/>
          </p:cNvSpPr>
          <p:nvPr>
            <p:ph type="title"/>
          </p:nvPr>
        </p:nvSpPr>
        <p:spPr/>
        <p:txBody>
          <a:bodyPr/>
          <a:lstStyle/>
          <a:p>
            <a:r>
              <a:rPr lang="sv-SE" dirty="0"/>
              <a:t>Omräkningstabell för IB-betyg</a:t>
            </a:r>
          </a:p>
        </p:txBody>
      </p:sp>
    </p:spTree>
    <p:extLst>
      <p:ext uri="{BB962C8B-B14F-4D97-AF65-F5344CB8AC3E}">
        <p14:creationId xmlns:p14="http://schemas.microsoft.com/office/powerpoint/2010/main" val="72998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6863" y="1784135"/>
            <a:ext cx="9389444" cy="4721908"/>
          </a:xfrm>
        </p:spPr>
      </p:pic>
      <p:sp>
        <p:nvSpPr>
          <p:cNvPr id="3" name="Rubrik 2"/>
          <p:cNvSpPr>
            <a:spLocks noGrp="1"/>
          </p:cNvSpPr>
          <p:nvPr>
            <p:ph type="title"/>
          </p:nvPr>
        </p:nvSpPr>
        <p:spPr/>
        <p:txBody>
          <a:bodyPr/>
          <a:lstStyle/>
          <a:p>
            <a:r>
              <a:rPr lang="sv-SE" dirty="0"/>
              <a:t>Det svenska utbildningssystemet</a:t>
            </a:r>
          </a:p>
        </p:txBody>
      </p:sp>
    </p:spTree>
    <p:extLst>
      <p:ext uri="{BB962C8B-B14F-4D97-AF65-F5344CB8AC3E}">
        <p14:creationId xmlns:p14="http://schemas.microsoft.com/office/powerpoint/2010/main" val="4240037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lvl="1" indent="0">
              <a:spcBef>
                <a:spcPts val="1400"/>
              </a:spcBef>
              <a:buNone/>
            </a:pPr>
            <a:r>
              <a:rPr lang="sv-SE" sz="2400" dirty="0"/>
              <a:t>Oavsett vilken utbildning du söker kan du få </a:t>
            </a:r>
            <a:br>
              <a:rPr lang="sv-SE" sz="2400" dirty="0"/>
            </a:br>
            <a:r>
              <a:rPr lang="sv-SE" sz="2400" dirty="0"/>
              <a:t>meritpoäng för vissa kurser i moderna språk, engelska </a:t>
            </a:r>
            <a:br>
              <a:rPr lang="sv-SE" sz="2400" dirty="0"/>
            </a:br>
            <a:r>
              <a:rPr lang="sv-SE" sz="2400" dirty="0"/>
              <a:t>och matematik = </a:t>
            </a:r>
            <a:r>
              <a:rPr lang="sv-SE" sz="2400" b="1" dirty="0"/>
              <a:t>meritkurser.</a:t>
            </a:r>
            <a:endParaRPr lang="sv-SE" sz="2400" dirty="0"/>
          </a:p>
          <a:p>
            <a:pPr marL="0" lvl="1" indent="0">
              <a:spcBef>
                <a:spcPts val="1400"/>
              </a:spcBef>
              <a:buNone/>
            </a:pPr>
            <a:r>
              <a:rPr lang="sv-SE" sz="2400" dirty="0"/>
              <a:t>För att få </a:t>
            </a:r>
            <a:r>
              <a:rPr lang="sv-SE" sz="2400" b="1" dirty="0"/>
              <a:t>meritpoäng</a:t>
            </a:r>
            <a:r>
              <a:rPr lang="sv-SE" sz="2400" dirty="0"/>
              <a:t> krävs att du har </a:t>
            </a:r>
            <a:br>
              <a:rPr lang="sv-SE" sz="2400" dirty="0"/>
            </a:br>
            <a:r>
              <a:rPr lang="sv-SE" sz="2400" dirty="0"/>
              <a:t>lägst betyget Godkänt i kursen. </a:t>
            </a:r>
            <a:br>
              <a:rPr lang="sv-SE" sz="2400" dirty="0"/>
            </a:br>
            <a:endParaRPr lang="sv-SE" sz="2400" dirty="0"/>
          </a:p>
          <a:p>
            <a:pPr marL="0" lvl="1" indent="0">
              <a:spcBef>
                <a:spcPts val="1400"/>
              </a:spcBef>
              <a:buNone/>
            </a:pPr>
            <a:r>
              <a:rPr lang="sv-SE" sz="2400" dirty="0"/>
              <a:t>Högre betyg ger inte mer poäng. </a:t>
            </a:r>
          </a:p>
          <a:p>
            <a:pPr marL="0" lvl="1" indent="0">
              <a:spcBef>
                <a:spcPts val="1400"/>
              </a:spcBef>
              <a:buNone/>
            </a:pPr>
            <a:r>
              <a:rPr lang="sv-SE" sz="2400" b="1" dirty="0"/>
              <a:t>Du kan få max 2,5 meritpoäng</a:t>
            </a:r>
          </a:p>
          <a:p>
            <a:endParaRPr lang="sv-SE" dirty="0"/>
          </a:p>
        </p:txBody>
      </p:sp>
      <p:sp>
        <p:nvSpPr>
          <p:cNvPr id="3" name="Rubrik 2"/>
          <p:cNvSpPr>
            <a:spLocks noGrp="1"/>
          </p:cNvSpPr>
          <p:nvPr>
            <p:ph type="title"/>
          </p:nvPr>
        </p:nvSpPr>
        <p:spPr/>
        <p:txBody>
          <a:bodyPr/>
          <a:lstStyle/>
          <a:p>
            <a:r>
              <a:rPr lang="sv-SE" dirty="0"/>
              <a:t>Kolla om du får lägga till meritpoäng</a:t>
            </a:r>
          </a:p>
        </p:txBody>
      </p:sp>
      <p:pic>
        <p:nvPicPr>
          <p:cNvPr id="4" name="Platshållare för bild 5"/>
          <p:cNvPicPr>
            <a:picLocks noChangeAspect="1"/>
          </p:cNvPicPr>
          <p:nvPr/>
        </p:nvPicPr>
        <p:blipFill>
          <a:blip r:embed="rId3">
            <a:extLst>
              <a:ext uri="{28A0092B-C50C-407E-A947-70E740481C1C}">
                <a14:useLocalDpi xmlns:a14="http://schemas.microsoft.com/office/drawing/2010/main" val="0"/>
              </a:ext>
            </a:extLst>
          </a:blip>
          <a:srcRect l="281" r="281"/>
          <a:stretch>
            <a:fillRect/>
          </a:stretch>
        </p:blipFill>
        <p:spPr bwMode="auto">
          <a:xfrm>
            <a:off x="6808588" y="320965"/>
            <a:ext cx="5093718" cy="5093718"/>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18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179025" lvl="1" indent="0">
              <a:buNone/>
            </a:pPr>
            <a:endParaRPr lang="sv-SE" b="1" dirty="0"/>
          </a:p>
          <a:p>
            <a:pPr marL="179025" lvl="1" indent="0">
              <a:buNone/>
            </a:pPr>
            <a:r>
              <a:rPr lang="sv-SE" sz="2400" b="1" dirty="0"/>
              <a:t>Meritkurser</a:t>
            </a:r>
          </a:p>
          <a:p>
            <a:pPr lvl="1"/>
            <a:r>
              <a:rPr lang="sv-SE" sz="2400" dirty="0"/>
              <a:t>Moderna språk ger högst 1,5 meritpoäng*</a:t>
            </a:r>
          </a:p>
          <a:p>
            <a:pPr lvl="1"/>
            <a:r>
              <a:rPr lang="sv-SE" sz="2400" dirty="0"/>
              <a:t>Engelska ger högst 1,0 meritpoäng</a:t>
            </a:r>
          </a:p>
          <a:p>
            <a:pPr lvl="1"/>
            <a:r>
              <a:rPr lang="sv-SE" sz="2400" dirty="0"/>
              <a:t>Matematik ger högst 1,5 meritpoäng</a:t>
            </a:r>
          </a:p>
          <a:p>
            <a:pPr marL="179025" lvl="1" indent="0">
              <a:buNone/>
            </a:pPr>
            <a:endParaRPr lang="sv-SE" sz="2400" b="1" dirty="0"/>
          </a:p>
          <a:p>
            <a:pPr marL="179025" lvl="1" indent="0">
              <a:buNone/>
            </a:pPr>
            <a:r>
              <a:rPr lang="sv-SE" sz="2400" i="1" dirty="0"/>
              <a:t>Du måste ha lägst betyget Godkänt</a:t>
            </a:r>
          </a:p>
          <a:p>
            <a:pPr marL="179025" lvl="1" indent="0">
              <a:buNone/>
            </a:pPr>
            <a:endParaRPr lang="sv-SE" sz="2400" dirty="0"/>
          </a:p>
          <a:p>
            <a:pPr marL="179025" lvl="1" indent="0">
              <a:buNone/>
            </a:pPr>
            <a:r>
              <a:rPr lang="sv-SE" sz="2400" b="1" dirty="0"/>
              <a:t>Tänk på:</a:t>
            </a:r>
            <a:br>
              <a:rPr lang="sv-SE" sz="2400" dirty="0"/>
            </a:br>
            <a:r>
              <a:rPr lang="sv-SE" sz="2400" dirty="0"/>
              <a:t>Kurser i  svenska och engelska ger inte meritpoäng som modernt språk</a:t>
            </a:r>
          </a:p>
          <a:p>
            <a:endParaRPr lang="sv-SE" dirty="0"/>
          </a:p>
        </p:txBody>
      </p:sp>
      <p:sp>
        <p:nvSpPr>
          <p:cNvPr id="3" name="Rubrik 2"/>
          <p:cNvSpPr>
            <a:spLocks noGrp="1"/>
          </p:cNvSpPr>
          <p:nvPr>
            <p:ph type="title"/>
          </p:nvPr>
        </p:nvSpPr>
        <p:spPr/>
        <p:txBody>
          <a:bodyPr/>
          <a:lstStyle/>
          <a:p>
            <a:r>
              <a:rPr lang="sv-SE" dirty="0"/>
              <a:t>Maxpoäng per ämne</a:t>
            </a:r>
          </a:p>
        </p:txBody>
      </p:sp>
    </p:spTree>
    <p:extLst>
      <p:ext uri="{BB962C8B-B14F-4D97-AF65-F5344CB8AC3E}">
        <p14:creationId xmlns:p14="http://schemas.microsoft.com/office/powerpoint/2010/main" val="213535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lnSpc>
                <a:spcPct val="100000"/>
              </a:lnSpc>
              <a:buNone/>
            </a:pPr>
            <a:endParaRPr lang="sv-SE" strike="sngStrike" dirty="0">
              <a:solidFill>
                <a:srgbClr val="FF0000"/>
              </a:solidFill>
            </a:endParaRPr>
          </a:p>
          <a:p>
            <a:pPr>
              <a:lnSpc>
                <a:spcPct val="100000"/>
              </a:lnSpc>
            </a:pPr>
            <a:r>
              <a:rPr lang="sv-SE" dirty="0"/>
              <a:t>Språk 5 = </a:t>
            </a:r>
            <a:r>
              <a:rPr lang="sv-SE" dirty="0" err="1"/>
              <a:t>Language</a:t>
            </a:r>
            <a:r>
              <a:rPr lang="sv-SE" dirty="0"/>
              <a:t> B, HL </a:t>
            </a:r>
            <a:r>
              <a:rPr lang="sv-SE" i="1" dirty="0"/>
              <a:t>eller</a:t>
            </a:r>
            <a:r>
              <a:rPr lang="sv-SE" dirty="0"/>
              <a:t> </a:t>
            </a:r>
            <a:r>
              <a:rPr lang="sv-SE" dirty="0" err="1"/>
              <a:t>Language</a:t>
            </a:r>
            <a:r>
              <a:rPr lang="sv-SE" dirty="0"/>
              <a:t> B, SL (inte svenska och engelska) ger </a:t>
            </a:r>
            <a:r>
              <a:rPr lang="sv-SE" b="1" dirty="0"/>
              <a:t>1,5 meritpoäng</a:t>
            </a:r>
          </a:p>
          <a:p>
            <a:pPr marL="0" indent="0">
              <a:lnSpc>
                <a:spcPct val="100000"/>
              </a:lnSpc>
              <a:buNone/>
            </a:pPr>
            <a:endParaRPr lang="sv-SE" dirty="0"/>
          </a:p>
          <a:p>
            <a:pPr>
              <a:lnSpc>
                <a:spcPct val="100000"/>
              </a:lnSpc>
            </a:pPr>
            <a:r>
              <a:rPr lang="sv-SE" dirty="0"/>
              <a:t>Språk 3 = </a:t>
            </a:r>
            <a:r>
              <a:rPr lang="sv-SE" dirty="0" err="1"/>
              <a:t>Language</a:t>
            </a:r>
            <a:r>
              <a:rPr lang="sv-SE" dirty="0"/>
              <a:t> ab </a:t>
            </a:r>
            <a:r>
              <a:rPr lang="sv-SE" dirty="0" err="1"/>
              <a:t>initio</a:t>
            </a:r>
            <a:r>
              <a:rPr lang="sv-SE" dirty="0"/>
              <a:t> </a:t>
            </a:r>
            <a:r>
              <a:rPr lang="sv-SE" i="1" dirty="0"/>
              <a:t>eller</a:t>
            </a:r>
            <a:r>
              <a:rPr lang="sv-SE" dirty="0"/>
              <a:t> ett modernt språk under det förberedande året (“pre-IB”), ger </a:t>
            </a:r>
            <a:r>
              <a:rPr lang="sv-SE" b="1" dirty="0"/>
              <a:t>0,5 meritpoäng</a:t>
            </a:r>
            <a:r>
              <a:rPr lang="sv-SE" dirty="0"/>
              <a:t> </a:t>
            </a:r>
            <a:r>
              <a:rPr lang="sv-SE" b="1" dirty="0"/>
              <a:t>om</a:t>
            </a:r>
            <a:r>
              <a:rPr lang="sv-SE" dirty="0"/>
              <a:t> </a:t>
            </a:r>
          </a:p>
          <a:p>
            <a:pPr marL="0" indent="0">
              <a:lnSpc>
                <a:spcPct val="100000"/>
              </a:lnSpc>
              <a:buNone/>
            </a:pPr>
            <a:r>
              <a:rPr lang="sv-SE" dirty="0"/>
              <a:t>	- språk 3 inte krävs för särskild behörighet och </a:t>
            </a:r>
          </a:p>
          <a:p>
            <a:pPr marL="0" indent="0">
              <a:lnSpc>
                <a:spcPct val="100000"/>
              </a:lnSpc>
              <a:buNone/>
            </a:pPr>
            <a:r>
              <a:rPr lang="sv-SE" dirty="0"/>
              <a:t>	- om du inte kan få meritpoäng utifrån punkt 1 här</a:t>
            </a:r>
          </a:p>
          <a:p>
            <a:endParaRPr lang="sv-SE" dirty="0"/>
          </a:p>
        </p:txBody>
      </p:sp>
      <p:sp>
        <p:nvSpPr>
          <p:cNvPr id="3" name="Rubrik 2"/>
          <p:cNvSpPr>
            <a:spLocks noGrp="1"/>
          </p:cNvSpPr>
          <p:nvPr>
            <p:ph type="title"/>
          </p:nvPr>
        </p:nvSpPr>
        <p:spPr/>
        <p:txBody>
          <a:bodyPr/>
          <a:lstStyle/>
          <a:p>
            <a:r>
              <a:rPr lang="sv-SE" dirty="0"/>
              <a:t>Meritpoäng för moderna språk</a:t>
            </a:r>
          </a:p>
        </p:txBody>
      </p:sp>
    </p:spTree>
    <p:extLst>
      <p:ext uri="{BB962C8B-B14F-4D97-AF65-F5344CB8AC3E}">
        <p14:creationId xmlns:p14="http://schemas.microsoft.com/office/powerpoint/2010/main" val="3433567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83999" y="1800000"/>
            <a:ext cx="6873247" cy="4500000"/>
          </a:xfrm>
        </p:spPr>
        <p:txBody>
          <a:bodyPr/>
          <a:lstStyle/>
          <a:p>
            <a:pPr>
              <a:lnSpc>
                <a:spcPct val="100000"/>
              </a:lnSpc>
            </a:pPr>
            <a:r>
              <a:rPr lang="sv-SE" dirty="0"/>
              <a:t>English A, HL/SL </a:t>
            </a:r>
            <a:r>
              <a:rPr lang="sv-SE" i="1" dirty="0"/>
              <a:t>eller</a:t>
            </a:r>
            <a:r>
              <a:rPr lang="sv-SE" dirty="0"/>
              <a:t> </a:t>
            </a:r>
          </a:p>
          <a:p>
            <a:pPr>
              <a:lnSpc>
                <a:spcPct val="100000"/>
              </a:lnSpc>
            </a:pPr>
            <a:r>
              <a:rPr lang="sv-SE" dirty="0"/>
              <a:t>English B, HL </a:t>
            </a:r>
            <a:r>
              <a:rPr lang="sv-SE" i="1" dirty="0"/>
              <a:t>eller </a:t>
            </a:r>
          </a:p>
          <a:p>
            <a:pPr>
              <a:lnSpc>
                <a:spcPct val="100000"/>
              </a:lnSpc>
            </a:pPr>
            <a:r>
              <a:rPr lang="sv-SE" dirty="0"/>
              <a:t>English B, SL – om engelska är undervisningsspråk –</a:t>
            </a:r>
          </a:p>
          <a:p>
            <a:pPr marL="0" indent="0">
              <a:lnSpc>
                <a:spcPct val="100000"/>
              </a:lnSpc>
              <a:buNone/>
            </a:pPr>
            <a:r>
              <a:rPr lang="sv-SE" dirty="0"/>
              <a:t>ger 1,0 meritpoäng</a:t>
            </a:r>
          </a:p>
          <a:p>
            <a:endParaRPr lang="sv-SE" dirty="0"/>
          </a:p>
        </p:txBody>
      </p:sp>
      <p:sp>
        <p:nvSpPr>
          <p:cNvPr id="3" name="Rubrik 2"/>
          <p:cNvSpPr>
            <a:spLocks noGrp="1"/>
          </p:cNvSpPr>
          <p:nvPr>
            <p:ph type="title"/>
          </p:nvPr>
        </p:nvSpPr>
        <p:spPr/>
        <p:txBody>
          <a:bodyPr/>
          <a:lstStyle/>
          <a:p>
            <a:r>
              <a:rPr lang="sv-SE" dirty="0"/>
              <a:t>Meritpoäng för engelska – max 1,0</a:t>
            </a:r>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326820" y="1638635"/>
            <a:ext cx="3784896" cy="3784896"/>
          </a:xfrm>
        </p:spPr>
      </p:pic>
    </p:spTree>
    <p:extLst>
      <p:ext uri="{BB962C8B-B14F-4D97-AF65-F5344CB8AC3E}">
        <p14:creationId xmlns:p14="http://schemas.microsoft.com/office/powerpoint/2010/main" val="406948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979397" y="339239"/>
            <a:ext cx="10821055" cy="522885"/>
          </a:xfrm>
        </p:spPr>
        <p:txBody>
          <a:bodyPr/>
          <a:lstStyle/>
          <a:p>
            <a:r>
              <a:rPr lang="sv-SE" dirty="0"/>
              <a:t>Meritpoäng för matematik från och med 2021  – max 1,5 poäng</a:t>
            </a:r>
          </a:p>
        </p:txBody>
      </p:sp>
      <p:graphicFrame>
        <p:nvGraphicFramePr>
          <p:cNvPr id="6" name="Tabell 6">
            <a:extLst>
              <a:ext uri="{FF2B5EF4-FFF2-40B4-BE49-F238E27FC236}">
                <a16:creationId xmlns:a16="http://schemas.microsoft.com/office/drawing/2014/main" id="{4D1DDD10-E645-2CBA-A8AA-105D07694277}"/>
              </a:ext>
            </a:extLst>
          </p:cNvPr>
          <p:cNvGraphicFramePr>
            <a:graphicFrameLocks noGrp="1"/>
          </p:cNvGraphicFramePr>
          <p:nvPr>
            <p:ph idx="1"/>
            <p:extLst>
              <p:ext uri="{D42A27DB-BD31-4B8C-83A1-F6EECF244321}">
                <p14:modId xmlns:p14="http://schemas.microsoft.com/office/powerpoint/2010/main" val="520895566"/>
              </p:ext>
            </p:extLst>
          </p:nvPr>
        </p:nvGraphicFramePr>
        <p:xfrm>
          <a:off x="342106" y="1143000"/>
          <a:ext cx="11507788" cy="5574168"/>
        </p:xfrm>
        <a:graphic>
          <a:graphicData uri="http://schemas.openxmlformats.org/drawingml/2006/table">
            <a:tbl>
              <a:tblPr firstRow="1" bandRow="1">
                <a:tableStyleId>{5C22544A-7EE6-4342-B048-85BDC9FD1C3A}</a:tableStyleId>
              </a:tblPr>
              <a:tblGrid>
                <a:gridCol w="2267744">
                  <a:extLst>
                    <a:ext uri="{9D8B030D-6E8A-4147-A177-3AD203B41FA5}">
                      <a16:colId xmlns:a16="http://schemas.microsoft.com/office/drawing/2014/main" val="368864125"/>
                    </a:ext>
                  </a:extLst>
                </a:gridCol>
                <a:gridCol w="2335370">
                  <a:extLst>
                    <a:ext uri="{9D8B030D-6E8A-4147-A177-3AD203B41FA5}">
                      <a16:colId xmlns:a16="http://schemas.microsoft.com/office/drawing/2014/main" val="3675332503"/>
                    </a:ext>
                  </a:extLst>
                </a:gridCol>
                <a:gridCol w="2301558">
                  <a:extLst>
                    <a:ext uri="{9D8B030D-6E8A-4147-A177-3AD203B41FA5}">
                      <a16:colId xmlns:a16="http://schemas.microsoft.com/office/drawing/2014/main" val="838463269"/>
                    </a:ext>
                  </a:extLst>
                </a:gridCol>
                <a:gridCol w="2301558">
                  <a:extLst>
                    <a:ext uri="{9D8B030D-6E8A-4147-A177-3AD203B41FA5}">
                      <a16:colId xmlns:a16="http://schemas.microsoft.com/office/drawing/2014/main" val="1812119579"/>
                    </a:ext>
                  </a:extLst>
                </a:gridCol>
                <a:gridCol w="2301558">
                  <a:extLst>
                    <a:ext uri="{9D8B030D-6E8A-4147-A177-3AD203B41FA5}">
                      <a16:colId xmlns:a16="http://schemas.microsoft.com/office/drawing/2014/main" val="3363526862"/>
                    </a:ext>
                  </a:extLst>
                </a:gridCol>
              </a:tblGrid>
              <a:tr h="1002168">
                <a:tc>
                  <a:txBody>
                    <a:bodyPr/>
                    <a:lstStyle/>
                    <a:p>
                      <a:pPr algn="l"/>
                      <a:r>
                        <a:rPr lang="sv-SE" sz="2000" b="0" dirty="0">
                          <a:effectLst/>
                        </a:rPr>
                        <a:t>Nivå i IB</a:t>
                      </a:r>
                    </a:p>
                  </a:txBody>
                  <a:tcPr marL="152400" marR="152400" marT="114300" marB="114300" anchor="ctr"/>
                </a:tc>
                <a:tc>
                  <a:txBody>
                    <a:bodyPr/>
                    <a:lstStyle/>
                    <a:p>
                      <a:pPr algn="l"/>
                      <a:r>
                        <a:rPr lang="sv-SE" sz="2000" b="0" dirty="0">
                          <a:effectLst/>
                        </a:rPr>
                        <a:t>Sär­skild be­hörighet </a:t>
                      </a:r>
                      <a:br>
                        <a:rPr lang="sv-SE" sz="2000" b="0" dirty="0">
                          <a:effectLst/>
                        </a:rPr>
                      </a:br>
                      <a:r>
                        <a:rPr lang="sv-SE" sz="2000" b="0" dirty="0">
                          <a:effectLst/>
                        </a:rPr>
                        <a:t>Mate­matik 1</a:t>
                      </a:r>
                    </a:p>
                  </a:txBody>
                  <a:tcPr marL="152400" marR="152400" marT="114300" marB="114300" anchor="ctr"/>
                </a:tc>
                <a:tc>
                  <a:txBody>
                    <a:bodyPr/>
                    <a:lstStyle/>
                    <a:p>
                      <a:pPr algn="l"/>
                      <a:r>
                        <a:rPr lang="sv-SE" sz="2000" b="0">
                          <a:effectLst/>
                        </a:rPr>
                        <a:t>Sär­skild be­hörighet Mate­matik 2</a:t>
                      </a:r>
                    </a:p>
                  </a:txBody>
                  <a:tcPr marL="152400" marR="152400" marT="114300" marB="114300" anchor="ctr"/>
                </a:tc>
                <a:tc>
                  <a:txBody>
                    <a:bodyPr/>
                    <a:lstStyle/>
                    <a:p>
                      <a:pPr algn="l"/>
                      <a:r>
                        <a:rPr lang="sv-SE" sz="2000" b="0" dirty="0">
                          <a:effectLst/>
                        </a:rPr>
                        <a:t>Sär­skild be­hörighet Mate­matik 3</a:t>
                      </a:r>
                    </a:p>
                  </a:txBody>
                  <a:tcPr marL="152400" marR="152400" marT="114300" marB="114300" anchor="ctr"/>
                </a:tc>
                <a:tc>
                  <a:txBody>
                    <a:bodyPr/>
                    <a:lstStyle/>
                    <a:p>
                      <a:pPr algn="l"/>
                      <a:r>
                        <a:rPr lang="sv-SE" sz="2000" b="0">
                          <a:effectLst/>
                        </a:rPr>
                        <a:t>Sär­skild be­hörighet Mate­matik 4</a:t>
                      </a:r>
                    </a:p>
                  </a:txBody>
                  <a:tcPr marL="152400" marR="152400" marT="114300" marB="114300" anchor="ctr"/>
                </a:tc>
                <a:extLst>
                  <a:ext uri="{0D108BD9-81ED-4DB2-BD59-A6C34878D82A}">
                    <a16:rowId xmlns:a16="http://schemas.microsoft.com/office/drawing/2014/main" val="2813418491"/>
                  </a:ext>
                </a:extLst>
              </a:tr>
              <a:tr h="1002168">
                <a:tc>
                  <a:txBody>
                    <a:bodyPr/>
                    <a:lstStyle/>
                    <a:p>
                      <a:r>
                        <a:rPr lang="en-US" sz="2000">
                          <a:effectLst/>
                        </a:rPr>
                        <a:t>Mathematics: applications and inter­pretation SL</a:t>
                      </a:r>
                    </a:p>
                  </a:txBody>
                  <a:tcPr marL="152400" marR="152400" marT="114300" marB="114300" anchor="ctr"/>
                </a:tc>
                <a:tc>
                  <a:txBody>
                    <a:bodyPr/>
                    <a:lstStyle/>
                    <a:p>
                      <a:r>
                        <a:rPr lang="sv-SE" sz="2000">
                          <a:effectLst/>
                        </a:rPr>
                        <a:t>1,0</a:t>
                      </a:r>
                    </a:p>
                  </a:txBody>
                  <a:tcPr marL="152400" marR="152400" marT="114300" marB="114300" anchor="ctr"/>
                </a:tc>
                <a:tc>
                  <a:txBody>
                    <a:bodyPr/>
                    <a:lstStyle/>
                    <a:p>
                      <a:r>
                        <a:rPr lang="sv-SE" sz="2000">
                          <a:effectLst/>
                        </a:rPr>
                        <a:t>0,5</a:t>
                      </a:r>
                    </a:p>
                  </a:txBody>
                  <a:tcPr marL="152400" marR="152400" marT="114300" marB="114300" anchor="ctr"/>
                </a:tc>
                <a:tc>
                  <a:txBody>
                    <a:bodyPr/>
                    <a:lstStyle/>
                    <a:p>
                      <a:r>
                        <a:rPr lang="sv-SE" sz="2000">
                          <a:effectLst/>
                        </a:rPr>
                        <a:t>-</a:t>
                      </a:r>
                    </a:p>
                  </a:txBody>
                  <a:tcPr marL="152400" marR="152400" marT="114300" marB="114300" anchor="ctr"/>
                </a:tc>
                <a:tc>
                  <a:txBody>
                    <a:bodyPr/>
                    <a:lstStyle/>
                    <a:p>
                      <a:r>
                        <a:rPr lang="sv-SE" sz="2000">
                          <a:effectLst/>
                        </a:rPr>
                        <a:t>-</a:t>
                      </a:r>
                    </a:p>
                  </a:txBody>
                  <a:tcPr marL="152400" marR="152400" marT="114300" marB="114300" anchor="ctr"/>
                </a:tc>
                <a:extLst>
                  <a:ext uri="{0D108BD9-81ED-4DB2-BD59-A6C34878D82A}">
                    <a16:rowId xmlns:a16="http://schemas.microsoft.com/office/drawing/2014/main" val="3857977987"/>
                  </a:ext>
                </a:extLst>
              </a:tr>
              <a:tr h="1002168">
                <a:tc>
                  <a:txBody>
                    <a:bodyPr/>
                    <a:lstStyle/>
                    <a:p>
                      <a:r>
                        <a:rPr lang="en-US" sz="2000">
                          <a:effectLst/>
                        </a:rPr>
                        <a:t>Mathematics: analysis and approaches SL</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dirty="0">
                          <a:effectLst/>
                        </a:rPr>
                        <a:t>1,0</a:t>
                      </a:r>
                    </a:p>
                  </a:txBody>
                  <a:tcPr marL="152400" marR="152400" marT="114300" marB="114300" anchor="ctr"/>
                </a:tc>
                <a:tc>
                  <a:txBody>
                    <a:bodyPr/>
                    <a:lstStyle/>
                    <a:p>
                      <a:r>
                        <a:rPr lang="sv-SE" sz="2000">
                          <a:effectLst/>
                        </a:rPr>
                        <a:t>0,5</a:t>
                      </a:r>
                    </a:p>
                  </a:txBody>
                  <a:tcPr marL="152400" marR="152400" marT="114300" marB="114300" anchor="ctr"/>
                </a:tc>
                <a:tc>
                  <a:txBody>
                    <a:bodyPr/>
                    <a:lstStyle/>
                    <a:p>
                      <a:r>
                        <a:rPr lang="sv-SE" sz="2000" dirty="0">
                          <a:effectLst/>
                        </a:rPr>
                        <a:t>-</a:t>
                      </a:r>
                    </a:p>
                  </a:txBody>
                  <a:tcPr marL="152400" marR="152400" marT="114300" marB="114300" anchor="ctr"/>
                </a:tc>
                <a:extLst>
                  <a:ext uri="{0D108BD9-81ED-4DB2-BD59-A6C34878D82A}">
                    <a16:rowId xmlns:a16="http://schemas.microsoft.com/office/drawing/2014/main" val="2737170877"/>
                  </a:ext>
                </a:extLst>
              </a:tr>
              <a:tr h="1129954">
                <a:tc>
                  <a:txBody>
                    <a:bodyPr/>
                    <a:lstStyle/>
                    <a:p>
                      <a:r>
                        <a:rPr lang="en-US" sz="2000" dirty="0">
                          <a:effectLst/>
                        </a:rPr>
                        <a:t>Mathematics: applications and inter­pretation HL</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a:effectLst/>
                        </a:rPr>
                        <a:t>1,0</a:t>
                      </a:r>
                    </a:p>
                  </a:txBody>
                  <a:tcPr marL="152400" marR="152400" marT="114300" marB="114300" anchor="ctr"/>
                </a:tc>
                <a:extLst>
                  <a:ext uri="{0D108BD9-81ED-4DB2-BD59-A6C34878D82A}">
                    <a16:rowId xmlns:a16="http://schemas.microsoft.com/office/drawing/2014/main" val="3000520602"/>
                  </a:ext>
                </a:extLst>
              </a:tr>
              <a:tr h="1002168">
                <a:tc>
                  <a:txBody>
                    <a:bodyPr/>
                    <a:lstStyle/>
                    <a:p>
                      <a:r>
                        <a:rPr lang="en-US" sz="2000" dirty="0">
                          <a:effectLst/>
                        </a:rPr>
                        <a:t>Mathematics: analysis and approaches HL</a:t>
                      </a:r>
                    </a:p>
                  </a:txBody>
                  <a:tcPr marL="152400" marR="152400" marT="114300" marB="114300" anchor="ctr"/>
                </a:tc>
                <a:tc>
                  <a:txBody>
                    <a:bodyPr/>
                    <a:lstStyle/>
                    <a:p>
                      <a:r>
                        <a:rPr lang="sv-SE" sz="2000" dirty="0">
                          <a:effectLst/>
                        </a:rPr>
                        <a:t>1,5</a:t>
                      </a:r>
                    </a:p>
                  </a:txBody>
                  <a:tcPr marL="152400" marR="152400" marT="114300" marB="114300" anchor="ctr"/>
                </a:tc>
                <a:tc>
                  <a:txBody>
                    <a:bodyPr/>
                    <a:lstStyle/>
                    <a:p>
                      <a:r>
                        <a:rPr lang="sv-SE" sz="2000" dirty="0">
                          <a:effectLst/>
                        </a:rPr>
                        <a:t>1,5</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dirty="0">
                          <a:effectLst/>
                        </a:rPr>
                        <a:t>1,5</a:t>
                      </a:r>
                    </a:p>
                  </a:txBody>
                  <a:tcPr marL="152400" marR="152400" marT="114300" marB="114300" anchor="ctr"/>
                </a:tc>
                <a:extLst>
                  <a:ext uri="{0D108BD9-81ED-4DB2-BD59-A6C34878D82A}">
                    <a16:rowId xmlns:a16="http://schemas.microsoft.com/office/drawing/2014/main" val="2773201472"/>
                  </a:ext>
                </a:extLst>
              </a:tr>
            </a:tbl>
          </a:graphicData>
        </a:graphic>
      </p:graphicFrame>
    </p:spTree>
    <p:extLst>
      <p:ext uri="{BB962C8B-B14F-4D97-AF65-F5344CB8AC3E}">
        <p14:creationId xmlns:p14="http://schemas.microsoft.com/office/powerpoint/2010/main" val="389202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2"/>
          </p:nvPr>
        </p:nvSpPr>
        <p:spPr/>
        <p:txBody>
          <a:bodyPr/>
          <a:lstStyle/>
          <a:p>
            <a:pPr marL="0" indent="0">
              <a:buNone/>
            </a:pPr>
            <a:r>
              <a:rPr lang="sv-SE" b="1" dirty="0"/>
              <a:t>Meritpoäng för meritkurser</a:t>
            </a:r>
          </a:p>
          <a:p>
            <a:endParaRPr lang="sv-SE" dirty="0"/>
          </a:p>
          <a:p>
            <a:r>
              <a:rPr lang="sv-SE" dirty="0"/>
              <a:t>Kurser i matematik, moderna språk och engelska kan ge meritpoäng </a:t>
            </a:r>
          </a:p>
          <a:p>
            <a:r>
              <a:rPr lang="sv-SE" dirty="0"/>
              <a:t>Vilka kurser som räknas beror på vad som krävs för behörighet</a:t>
            </a:r>
          </a:p>
          <a:p>
            <a:r>
              <a:rPr lang="sv-SE" dirty="0"/>
              <a:t>Gäller all utbildning på grundnivå</a:t>
            </a:r>
          </a:p>
          <a:p>
            <a:endParaRPr lang="sv-SE" dirty="0"/>
          </a:p>
        </p:txBody>
      </p:sp>
      <p:sp>
        <p:nvSpPr>
          <p:cNvPr id="3" name="Rubrik 2"/>
          <p:cNvSpPr>
            <a:spLocks noGrp="1"/>
          </p:cNvSpPr>
          <p:nvPr>
            <p:ph type="title"/>
          </p:nvPr>
        </p:nvSpPr>
        <p:spPr/>
        <p:txBody>
          <a:bodyPr/>
          <a:lstStyle/>
          <a:p>
            <a:r>
              <a:rPr lang="sv-SE" dirty="0"/>
              <a:t>Skilj på behörighetskurser och meritkurser</a:t>
            </a:r>
          </a:p>
        </p:txBody>
      </p:sp>
      <p:sp>
        <p:nvSpPr>
          <p:cNvPr id="4" name="Platshållare för innehåll 3"/>
          <p:cNvSpPr>
            <a:spLocks noGrp="1"/>
          </p:cNvSpPr>
          <p:nvPr>
            <p:ph sz="half" idx="13"/>
          </p:nvPr>
        </p:nvSpPr>
        <p:spPr/>
        <p:txBody>
          <a:bodyPr/>
          <a:lstStyle/>
          <a:p>
            <a:pPr marL="0" indent="0">
              <a:buNone/>
            </a:pPr>
            <a:r>
              <a:rPr lang="sv-SE" b="1" dirty="0"/>
              <a:t>Behörighetskurser</a:t>
            </a:r>
          </a:p>
          <a:p>
            <a:pPr marL="457200" lvl="1" indent="0">
              <a:buNone/>
            </a:pPr>
            <a:endParaRPr lang="sv-SE" dirty="0"/>
          </a:p>
          <a:p>
            <a:pPr marL="457200" lvl="1" indent="0">
              <a:buNone/>
            </a:pPr>
            <a:endParaRPr lang="sv-SE" dirty="0"/>
          </a:p>
          <a:p>
            <a:pPr marL="457200" lvl="1" indent="0">
              <a:buNone/>
            </a:pPr>
            <a:r>
              <a:rPr lang="sv-SE" sz="2400" dirty="0"/>
              <a:t>Krävs för särskild behörighet</a:t>
            </a:r>
          </a:p>
          <a:p>
            <a:pPr marL="800100" lvl="1" indent="-342900">
              <a:buFont typeface="Arial"/>
              <a:buChar char="•"/>
            </a:pPr>
            <a:endParaRPr lang="sv-SE" sz="2400" dirty="0"/>
          </a:p>
          <a:p>
            <a:pPr marL="457200" lvl="1" indent="0">
              <a:buNone/>
            </a:pPr>
            <a:r>
              <a:rPr lang="sv-SE" sz="2400" dirty="0"/>
              <a:t>Gäller alla sökande</a:t>
            </a:r>
          </a:p>
          <a:p>
            <a:pPr marL="457200" lvl="1" indent="0">
              <a:buNone/>
            </a:pPr>
            <a:endParaRPr lang="sv-SE" sz="2400" dirty="0"/>
          </a:p>
          <a:p>
            <a:pPr marL="457200" lvl="1" indent="0">
              <a:buNone/>
            </a:pPr>
            <a:r>
              <a:rPr lang="sv-SE" sz="2400" dirty="0"/>
              <a:t>Varierar mellan utbildningar</a:t>
            </a:r>
          </a:p>
          <a:p>
            <a:endParaRPr lang="sv-SE" dirty="0"/>
          </a:p>
        </p:txBody>
      </p:sp>
    </p:spTree>
    <p:extLst>
      <p:ext uri="{BB962C8B-B14F-4D97-AF65-F5344CB8AC3E}">
        <p14:creationId xmlns:p14="http://schemas.microsoft.com/office/powerpoint/2010/main" val="3514695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dirty="0"/>
              <a:t>Dina total </a:t>
            </a:r>
            <a:r>
              <a:rPr lang="sv-SE" dirty="0" err="1"/>
              <a:t>points</a:t>
            </a:r>
            <a:r>
              <a:rPr lang="sv-SE" dirty="0"/>
              <a:t> omräknade till 10—20-skalan </a:t>
            </a:r>
          </a:p>
          <a:p>
            <a:pPr marL="0" indent="0">
              <a:buNone/>
            </a:pPr>
            <a:endParaRPr lang="sv-SE" dirty="0"/>
          </a:p>
          <a:p>
            <a:pPr marL="0" indent="0">
              <a:buNone/>
            </a:pPr>
            <a:r>
              <a:rPr lang="sv-SE" dirty="0"/>
              <a:t>+ eventuella kompletteringar </a:t>
            </a:r>
          </a:p>
          <a:p>
            <a:pPr marL="0" indent="0">
              <a:buNone/>
            </a:pPr>
            <a:endParaRPr lang="sv-SE" dirty="0"/>
          </a:p>
          <a:p>
            <a:pPr marL="0" indent="0">
              <a:buNone/>
            </a:pPr>
            <a:r>
              <a:rPr lang="sv-SE" dirty="0"/>
              <a:t>+ meritpoäng (max 2,5)</a:t>
            </a:r>
          </a:p>
          <a:p>
            <a:pPr marL="0" indent="0">
              <a:buNone/>
            </a:pPr>
            <a:endParaRPr lang="sv-SE" dirty="0"/>
          </a:p>
          <a:p>
            <a:pPr marL="0" indent="0">
              <a:buNone/>
            </a:pPr>
            <a:r>
              <a:rPr lang="sv-SE" dirty="0"/>
              <a:t>= meritvärde                                                       </a:t>
            </a:r>
          </a:p>
          <a:p>
            <a:endParaRPr lang="sv-SE" dirty="0"/>
          </a:p>
        </p:txBody>
      </p:sp>
      <p:sp>
        <p:nvSpPr>
          <p:cNvPr id="3" name="Rubrik 2"/>
          <p:cNvSpPr>
            <a:spLocks noGrp="1"/>
          </p:cNvSpPr>
          <p:nvPr>
            <p:ph type="title"/>
          </p:nvPr>
        </p:nvSpPr>
        <p:spPr/>
        <p:txBody>
          <a:bodyPr/>
          <a:lstStyle/>
          <a:p>
            <a:r>
              <a:rPr lang="sv-SE" dirty="0"/>
              <a:t>Ditt meritvärde</a:t>
            </a:r>
          </a:p>
        </p:txBody>
      </p:sp>
      <p:pic>
        <p:nvPicPr>
          <p:cNvPr id="4" name="Platshållare för bild 5"/>
          <p:cNvPicPr>
            <a:picLocks noChangeAspect="1"/>
          </p:cNvPicPr>
          <p:nvPr/>
        </p:nvPicPr>
        <p:blipFill>
          <a:blip r:embed="rId2" cstate="print">
            <a:extLst>
              <a:ext uri="{28A0092B-C50C-407E-A947-70E740481C1C}">
                <a14:useLocalDpi xmlns:a14="http://schemas.microsoft.com/office/drawing/2010/main" val="0"/>
              </a:ext>
            </a:extLst>
          </a:blip>
          <a:srcRect l="4480" r="4480"/>
          <a:stretch>
            <a:fillRect/>
          </a:stretch>
        </p:blipFill>
        <p:spPr bwMode="auto">
          <a:xfrm>
            <a:off x="8663226" y="4365459"/>
            <a:ext cx="2085455" cy="208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5319" y="2222443"/>
            <a:ext cx="2130862" cy="2017864"/>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278" y="3036412"/>
            <a:ext cx="2387235" cy="2387235"/>
          </a:xfrm>
          <a:prstGeom prst="rect">
            <a:avLst/>
          </a:prstGeom>
        </p:spPr>
      </p:pic>
    </p:spTree>
    <p:extLst>
      <p:ext uri="{BB962C8B-B14F-4D97-AF65-F5344CB8AC3E}">
        <p14:creationId xmlns:p14="http://schemas.microsoft.com/office/powerpoint/2010/main" val="1165972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endParaRPr lang="sv-SE" sz="2400" dirty="0"/>
          </a:p>
          <a:p>
            <a:pPr lvl="1"/>
            <a:r>
              <a:rPr lang="sv-SE" sz="2400" dirty="0"/>
              <a:t>Om det är fler sökande än det finns platser till en utbildning måste man göra ett </a:t>
            </a:r>
            <a:r>
              <a:rPr lang="sv-SE" sz="2400" b="1" dirty="0"/>
              <a:t>urval</a:t>
            </a:r>
            <a:r>
              <a:rPr lang="sv-SE" sz="2400" dirty="0"/>
              <a:t> bland dem som sökt</a:t>
            </a:r>
          </a:p>
          <a:p>
            <a:pPr marL="179025" lvl="1" indent="0">
              <a:buNone/>
            </a:pPr>
            <a:endParaRPr lang="sv-SE" sz="2400" dirty="0"/>
          </a:p>
          <a:p>
            <a:pPr lvl="1"/>
            <a:r>
              <a:rPr lang="sv-SE" sz="2400" dirty="0"/>
              <a:t>Urvalet är alltså själva </a:t>
            </a:r>
            <a:r>
              <a:rPr lang="sv-SE" sz="2400" b="1" dirty="0"/>
              <a:t>antagningen</a:t>
            </a:r>
            <a:endParaRPr lang="sv-SE" sz="2400" dirty="0"/>
          </a:p>
          <a:p>
            <a:pPr lvl="1"/>
            <a:endParaRPr lang="sv-SE" sz="2400" dirty="0"/>
          </a:p>
          <a:p>
            <a:pPr lvl="1"/>
            <a:r>
              <a:rPr lang="sv-SE" sz="2400" dirty="0"/>
              <a:t>Alla behöriga sökande deltar i urvalet till varje utbildning</a:t>
            </a:r>
          </a:p>
          <a:p>
            <a:pPr marL="179025" lvl="1" indent="0">
              <a:buNone/>
            </a:pPr>
            <a:endParaRPr lang="sv-SE" sz="2400" dirty="0"/>
          </a:p>
          <a:p>
            <a:pPr lvl="1"/>
            <a:r>
              <a:rPr lang="sv-SE" sz="2400" dirty="0"/>
              <a:t>Du konkurrerar med ditt meritvärde</a:t>
            </a:r>
          </a:p>
          <a:p>
            <a:pPr lvl="1"/>
            <a:endParaRPr lang="sv-SE" sz="2400" dirty="0"/>
          </a:p>
          <a:p>
            <a:pPr lvl="1"/>
            <a:r>
              <a:rPr lang="sv-SE" sz="2400" dirty="0"/>
              <a:t>Till många utbildningar  kommer alla behöriga sökande in</a:t>
            </a:r>
          </a:p>
          <a:p>
            <a:endParaRPr lang="sv-SE" dirty="0"/>
          </a:p>
        </p:txBody>
      </p:sp>
      <p:sp>
        <p:nvSpPr>
          <p:cNvPr id="3" name="Rubrik 2"/>
          <p:cNvSpPr>
            <a:spLocks noGrp="1"/>
          </p:cNvSpPr>
          <p:nvPr>
            <p:ph type="title"/>
          </p:nvPr>
        </p:nvSpPr>
        <p:spPr/>
        <p:txBody>
          <a:bodyPr/>
          <a:lstStyle/>
          <a:p>
            <a:r>
              <a:rPr lang="sv-SE" dirty="0"/>
              <a:t>När det är fler sökande än platser till en utbildning gör man ett urval</a:t>
            </a:r>
          </a:p>
        </p:txBody>
      </p:sp>
    </p:spTree>
    <p:extLst>
      <p:ext uri="{BB962C8B-B14F-4D97-AF65-F5344CB8AC3E}">
        <p14:creationId xmlns:p14="http://schemas.microsoft.com/office/powerpoint/2010/main" val="170217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r>
              <a:rPr lang="sv-SE" b="1" dirty="0">
                <a:solidFill>
                  <a:srgbClr val="C00000"/>
                </a:solidFill>
              </a:rPr>
              <a:t>Betygsurval </a:t>
            </a:r>
          </a:p>
          <a:p>
            <a:pPr lvl="1"/>
            <a:r>
              <a:rPr lang="sv-SE" dirty="0"/>
              <a:t>Minst en tredjedel av platserna på en utbildning går till sökande med </a:t>
            </a:r>
            <a:r>
              <a:rPr lang="sv-SE" b="1" i="1" dirty="0"/>
              <a:t>betyg</a:t>
            </a:r>
            <a:r>
              <a:rPr lang="sv-SE" dirty="0"/>
              <a:t>.</a:t>
            </a:r>
            <a:endParaRPr lang="sv-SE" b="1" i="1" dirty="0"/>
          </a:p>
          <a:p>
            <a:pPr lvl="1"/>
            <a:endParaRPr lang="sv-SE" dirty="0"/>
          </a:p>
          <a:p>
            <a:pPr lvl="1"/>
            <a:r>
              <a:rPr lang="sv-SE" b="1" dirty="0">
                <a:solidFill>
                  <a:srgbClr val="0070C0"/>
                </a:solidFill>
              </a:rPr>
              <a:t>Provurval</a:t>
            </a:r>
          </a:p>
          <a:p>
            <a:pPr lvl="1"/>
            <a:r>
              <a:rPr lang="sv-SE" dirty="0"/>
              <a:t>Minst en tredjedel av platserna går till sökande som gjort </a:t>
            </a:r>
            <a:r>
              <a:rPr lang="sv-SE" b="1" i="1" dirty="0"/>
              <a:t>högskoleprovet</a:t>
            </a:r>
            <a:r>
              <a:rPr lang="sv-SE" dirty="0"/>
              <a:t>.</a:t>
            </a:r>
            <a:endParaRPr lang="sv-SE" b="1" i="1" dirty="0"/>
          </a:p>
          <a:p>
            <a:pPr lvl="1"/>
            <a:endParaRPr lang="sv-SE" dirty="0"/>
          </a:p>
          <a:p>
            <a:pPr lvl="1"/>
            <a:r>
              <a:rPr lang="sv-SE" b="1" dirty="0">
                <a:solidFill>
                  <a:schemeClr val="tx1">
                    <a:lumMod val="75000"/>
                    <a:lumOff val="25000"/>
                  </a:schemeClr>
                </a:solidFill>
              </a:rPr>
              <a:t>Andra urvalsgrunder</a:t>
            </a:r>
          </a:p>
          <a:p>
            <a:pPr lvl="1"/>
            <a:r>
              <a:rPr lang="sv-SE" dirty="0"/>
              <a:t>Högst en tredjedel av platserna går till sökande som prövas utifrån de kriterier högskolan beslutat om för en viss utbildning. Kan vara högskolepoäng, intervjuer mm. </a:t>
            </a:r>
          </a:p>
          <a:p>
            <a:endParaRPr lang="sv-SE" dirty="0"/>
          </a:p>
        </p:txBody>
      </p:sp>
      <p:sp>
        <p:nvSpPr>
          <p:cNvPr id="3" name="Rubrik 2"/>
          <p:cNvSpPr>
            <a:spLocks noGrp="1"/>
          </p:cNvSpPr>
          <p:nvPr>
            <p:ph type="title"/>
          </p:nvPr>
        </p:nvSpPr>
        <p:spPr/>
        <p:txBody>
          <a:bodyPr/>
          <a:lstStyle/>
          <a:p>
            <a:r>
              <a:rPr lang="sv-SE" dirty="0"/>
              <a:t>Så här fördelas platserna </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40" b="2140"/>
          <a:stretch>
            <a:fillRect/>
          </a:stretch>
        </p:blipFill>
        <p:spPr>
          <a:xfrm>
            <a:off x="6754088" y="1243397"/>
            <a:ext cx="5437912" cy="4099568"/>
          </a:xfrm>
        </p:spPr>
      </p:pic>
    </p:spTree>
    <p:extLst>
      <p:ext uri="{BB962C8B-B14F-4D97-AF65-F5344CB8AC3E}">
        <p14:creationId xmlns:p14="http://schemas.microsoft.com/office/powerpoint/2010/main" val="274554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buFont typeface="Arial" panose="020B0604020202020204" pitchFamily="34" charset="0"/>
              <a:buChar char="•"/>
            </a:pPr>
            <a:r>
              <a:rPr lang="sv-SE" sz="2400" b="1" dirty="0"/>
              <a:t>Betygsgrupp I, BI</a:t>
            </a:r>
            <a:r>
              <a:rPr lang="sv-SE" sz="2400" dirty="0"/>
              <a:t>: gymnasiebetyg utan komplettering – max 22,5 </a:t>
            </a:r>
            <a:br>
              <a:rPr lang="sv-SE" sz="2400" dirty="0"/>
            </a:br>
            <a:r>
              <a:rPr lang="sv-SE" sz="2400" dirty="0"/>
              <a:t>(direktgruppen)</a:t>
            </a:r>
          </a:p>
          <a:p>
            <a:pPr lvl="1"/>
            <a:endParaRPr lang="sv-SE" sz="2400" dirty="0"/>
          </a:p>
          <a:p>
            <a:pPr marL="179025" lvl="1" indent="0">
              <a:buNone/>
            </a:pPr>
            <a:endParaRPr lang="sv-SE" sz="2400" dirty="0"/>
          </a:p>
          <a:p>
            <a:pPr lvl="1">
              <a:buFont typeface="Arial" panose="020B0604020202020204" pitchFamily="34" charset="0"/>
              <a:buChar char="•"/>
            </a:pPr>
            <a:r>
              <a:rPr lang="sv-SE" sz="2400" b="1" dirty="0"/>
              <a:t>Betygsgrupp I, BII</a:t>
            </a:r>
            <a:r>
              <a:rPr lang="sv-SE" sz="2400" dirty="0"/>
              <a:t>: gymnasiebetyg med komplettering – max 22,5 (kompletteringsgruppen)</a:t>
            </a:r>
          </a:p>
          <a:p>
            <a:pPr lvl="1"/>
            <a:endParaRPr lang="sv-SE" sz="2400" dirty="0"/>
          </a:p>
          <a:p>
            <a:pPr lvl="1"/>
            <a:endParaRPr lang="sv-SE" sz="2400" dirty="0"/>
          </a:p>
          <a:p>
            <a:pPr lvl="1">
              <a:buFont typeface="Arial" panose="020B0604020202020204" pitchFamily="34" charset="0"/>
              <a:buChar char="•"/>
            </a:pPr>
            <a:r>
              <a:rPr lang="sv-SE" sz="2400" b="1" dirty="0"/>
              <a:t>Folkhögskolegruppen, BF</a:t>
            </a:r>
            <a:r>
              <a:rPr lang="sv-SE" sz="2400" dirty="0"/>
              <a:t>: studieomdöme från folkhögskola – max 4,0</a:t>
            </a:r>
          </a:p>
          <a:p>
            <a:endParaRPr lang="sv-SE" dirty="0"/>
          </a:p>
        </p:txBody>
      </p:sp>
      <p:sp>
        <p:nvSpPr>
          <p:cNvPr id="3" name="Rubrik 2"/>
          <p:cNvSpPr>
            <a:spLocks noGrp="1"/>
          </p:cNvSpPr>
          <p:nvPr>
            <p:ph type="title"/>
          </p:nvPr>
        </p:nvSpPr>
        <p:spPr/>
        <p:txBody>
          <a:bodyPr/>
          <a:lstStyle/>
          <a:p>
            <a:r>
              <a:rPr lang="sv-SE" dirty="0"/>
              <a:t>Betygsurvalet görs i tre olika grupper</a:t>
            </a:r>
          </a:p>
        </p:txBody>
      </p:sp>
    </p:spTree>
    <p:extLst>
      <p:ext uri="{BB962C8B-B14F-4D97-AF65-F5344CB8AC3E}">
        <p14:creationId xmlns:p14="http://schemas.microsoft.com/office/powerpoint/2010/main" val="420936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Kolla att du har rätt förkunskaper = är behörig</a:t>
            </a:r>
          </a:p>
        </p:txBody>
      </p:sp>
      <p:sp>
        <p:nvSpPr>
          <p:cNvPr id="5" name="Platshållare för innehåll 4"/>
          <p:cNvSpPr>
            <a:spLocks noGrp="1"/>
          </p:cNvSpPr>
          <p:nvPr>
            <p:ph idx="1"/>
          </p:nvPr>
        </p:nvSpPr>
        <p:spPr/>
        <p:txBody>
          <a:bodyPr/>
          <a:lstStyle/>
          <a:p>
            <a:pPr marL="179025" lvl="1" indent="0">
              <a:lnSpc>
                <a:spcPct val="150000"/>
              </a:lnSpc>
              <a:buNone/>
            </a:pPr>
            <a:endParaRPr lang="sv-SE" dirty="0"/>
          </a:p>
          <a:p>
            <a:pPr lvl="1"/>
            <a:r>
              <a:rPr lang="sv-SE" sz="2400" dirty="0"/>
              <a:t>Den som börjar en högskoleutbildning </a:t>
            </a:r>
          </a:p>
          <a:p>
            <a:pPr marL="179025" lvl="1" indent="0">
              <a:buNone/>
            </a:pPr>
            <a:r>
              <a:rPr lang="sv-SE" sz="2400" dirty="0"/>
              <a:t>behöver vissa förkunskaper för att kunna följa utbildningen      </a:t>
            </a:r>
          </a:p>
          <a:p>
            <a:pPr lvl="2"/>
            <a:endParaRPr lang="sv-SE" sz="2400" dirty="0"/>
          </a:p>
          <a:p>
            <a:pPr lvl="1"/>
            <a:r>
              <a:rPr lang="sv-SE" sz="2400" dirty="0"/>
              <a:t>Om du har de </a:t>
            </a:r>
            <a:r>
              <a:rPr lang="sv-SE" sz="2400" b="1" dirty="0"/>
              <a:t>förkunskaper</a:t>
            </a:r>
            <a:r>
              <a:rPr lang="sv-SE" sz="2400" dirty="0"/>
              <a:t> som krävs för den utbildning </a:t>
            </a:r>
          </a:p>
          <a:p>
            <a:pPr marL="179025" lvl="1" indent="0">
              <a:buNone/>
            </a:pPr>
            <a:r>
              <a:rPr lang="sv-SE" sz="2400" dirty="0"/>
              <a:t>du vill söka, har du också </a:t>
            </a:r>
            <a:r>
              <a:rPr lang="sv-SE" sz="2400" b="1" dirty="0"/>
              <a:t>behörighet</a:t>
            </a:r>
            <a:r>
              <a:rPr lang="sv-SE" sz="2400" dirty="0"/>
              <a:t> till utbildningen</a:t>
            </a:r>
          </a:p>
          <a:p>
            <a:endParaRPr lang="sv-SE" dirty="0"/>
          </a:p>
        </p:txBody>
      </p:sp>
    </p:spTree>
    <p:extLst>
      <p:ext uri="{BB962C8B-B14F-4D97-AF65-F5344CB8AC3E}">
        <p14:creationId xmlns:p14="http://schemas.microsoft.com/office/powerpoint/2010/main" val="2904130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0000"/>
              </a:lnSpc>
            </a:pPr>
            <a:r>
              <a:rPr lang="sv-SE" dirty="0"/>
              <a:t>Gäller dig med IB-examen och betyg från gymnasieskola, gymnasial vuxenutbildning eller annan behörighetsgivande kurs som avslutats efter IB-examen </a:t>
            </a:r>
          </a:p>
          <a:p>
            <a:pPr>
              <a:lnSpc>
                <a:spcPct val="100000"/>
              </a:lnSpc>
            </a:pPr>
            <a:r>
              <a:rPr lang="sv-SE" dirty="0"/>
              <a:t>Gäller även för dig som har </a:t>
            </a:r>
            <a:r>
              <a:rPr lang="sv-SE" i="1" dirty="0" err="1"/>
              <a:t>retakes</a:t>
            </a:r>
            <a:r>
              <a:rPr lang="sv-SE" i="1" dirty="0"/>
              <a:t> </a:t>
            </a:r>
            <a:r>
              <a:rPr lang="sv-SE" dirty="0"/>
              <a:t>tagna efter att du fått ditt certifikat eller din IB-examen. Du som har höjt ditt meritvärde genom </a:t>
            </a:r>
            <a:r>
              <a:rPr lang="sv-SE" i="1" dirty="0" err="1"/>
              <a:t>retakes</a:t>
            </a:r>
            <a:r>
              <a:rPr lang="sv-SE" i="1" dirty="0"/>
              <a:t> </a:t>
            </a:r>
            <a:r>
              <a:rPr lang="sv-SE" dirty="0"/>
              <a:t>prövas i både BI och BII (i BI med ditt ursprungliga meritvärde och i BII med ditt nya meritvärde). </a:t>
            </a:r>
            <a:endParaRPr lang="sv-SE" sz="2000" dirty="0"/>
          </a:p>
          <a:p>
            <a:pPr>
              <a:lnSpc>
                <a:spcPct val="100000"/>
              </a:lnSpc>
            </a:pPr>
            <a:r>
              <a:rPr lang="sv-SE" sz="2000" b="1" dirty="0">
                <a:solidFill>
                  <a:srgbClr val="C00000"/>
                </a:solidFill>
              </a:rPr>
              <a:t>OBS: </a:t>
            </a:r>
            <a:r>
              <a:rPr lang="sv-SE" sz="2000" dirty="0"/>
              <a:t>De kompletteringar du har gjort för att bli behörig till en utbildning räknas bara med i grupp II</a:t>
            </a:r>
          </a:p>
        </p:txBody>
      </p:sp>
      <p:sp>
        <p:nvSpPr>
          <p:cNvPr id="3" name="Rubrik 2"/>
          <p:cNvSpPr>
            <a:spLocks noGrp="1"/>
          </p:cNvSpPr>
          <p:nvPr>
            <p:ph type="title"/>
          </p:nvPr>
        </p:nvSpPr>
        <p:spPr/>
        <p:txBody>
          <a:bodyPr/>
          <a:lstStyle/>
          <a:p>
            <a:r>
              <a:rPr lang="sv-SE" dirty="0"/>
              <a:t>Betygsgrupp II, BII</a:t>
            </a:r>
          </a:p>
        </p:txBody>
      </p:sp>
      <p:pic>
        <p:nvPicPr>
          <p:cNvPr id="7" name="Platshållare för bild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302" b="12302"/>
          <a:stretch>
            <a:fillRect/>
          </a:stretch>
        </p:blipFill>
        <p:spPr>
          <a:xfrm>
            <a:off x="7171488" y="1638635"/>
            <a:ext cx="5020512" cy="3784896"/>
          </a:xfrm>
        </p:spPr>
      </p:pic>
    </p:spTree>
    <p:extLst>
      <p:ext uri="{BB962C8B-B14F-4D97-AF65-F5344CB8AC3E}">
        <p14:creationId xmlns:p14="http://schemas.microsoft.com/office/powerpoint/2010/main" val="1978557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r>
              <a:rPr lang="sv-SE" sz="2400" dirty="0"/>
              <a:t>Du som söker med din IB-examen prövas i betygsgrupp 1 (BI)</a:t>
            </a:r>
          </a:p>
          <a:p>
            <a:pPr marL="179025" lvl="1" indent="0">
              <a:buNone/>
            </a:pPr>
            <a:endParaRPr lang="sv-SE" sz="2400" dirty="0"/>
          </a:p>
          <a:p>
            <a:pPr lvl="1"/>
            <a:r>
              <a:rPr lang="sv-SE" sz="2400" dirty="0"/>
              <a:t>Du som kompletterar din IB-examen för att bli särskilt behörig eller för att förbättra ditt meritvärde prövas i betygsgrupp 2 (BII). </a:t>
            </a:r>
          </a:p>
          <a:p>
            <a:pPr lvl="1"/>
            <a:endParaRPr lang="sv-SE" sz="2400" dirty="0"/>
          </a:p>
          <a:p>
            <a:pPr lvl="1"/>
            <a:r>
              <a:rPr lang="sv-SE" sz="2400" dirty="0"/>
              <a:t>Du som dessutom väljer att göra högskoleprovet prövas också i grupp HP, provurvalsgruppen. </a:t>
            </a:r>
          </a:p>
          <a:p>
            <a:pPr marL="0" indent="0">
              <a:buNone/>
            </a:pPr>
            <a:endParaRPr lang="sv-SE" dirty="0"/>
          </a:p>
        </p:txBody>
      </p:sp>
      <p:sp>
        <p:nvSpPr>
          <p:cNvPr id="3" name="Rubrik 2"/>
          <p:cNvSpPr>
            <a:spLocks noGrp="1"/>
          </p:cNvSpPr>
          <p:nvPr>
            <p:ph type="title"/>
          </p:nvPr>
        </p:nvSpPr>
        <p:spPr/>
        <p:txBody>
          <a:bodyPr/>
          <a:lstStyle/>
          <a:p>
            <a:r>
              <a:rPr lang="sv-SE" dirty="0"/>
              <a:t>Du kan delta i flera urvalsgrupper</a:t>
            </a:r>
          </a:p>
        </p:txBody>
      </p:sp>
      <p:pic>
        <p:nvPicPr>
          <p:cNvPr id="5" name="Platshållare för bild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40" b="2140"/>
          <a:stretch>
            <a:fillRect/>
          </a:stretch>
        </p:blipFill>
        <p:spPr/>
      </p:pic>
    </p:spTree>
    <p:extLst>
      <p:ext uri="{BB962C8B-B14F-4D97-AF65-F5344CB8AC3E}">
        <p14:creationId xmlns:p14="http://schemas.microsoft.com/office/powerpoint/2010/main" val="380630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r>
              <a:rPr lang="sv-SE" sz="2400" dirty="0"/>
              <a:t>Genom att titta på statistik för tidigare terminer kan du få en ungefärlig bild av vilket meritvärde som brukar krävas till en viss utbildning</a:t>
            </a:r>
          </a:p>
          <a:p>
            <a:pPr lvl="1"/>
            <a:endParaRPr lang="sv-SE" sz="2400" dirty="0"/>
          </a:p>
          <a:p>
            <a:pPr lvl="1"/>
            <a:r>
              <a:rPr lang="sv-SE" sz="2400" dirty="0"/>
              <a:t>I </a:t>
            </a:r>
            <a:r>
              <a:rPr lang="sv-SE" sz="2400" dirty="0">
                <a:hlinkClick r:id="rId2"/>
              </a:rPr>
              <a:t>Hitta och jämför utbildning  på studera.nu </a:t>
            </a:r>
            <a:r>
              <a:rPr lang="sv-SE" sz="2400" dirty="0"/>
              <a:t>hittar du senaste antagningsstatistiken vid varje utbildning </a:t>
            </a:r>
            <a:br>
              <a:rPr lang="sv-SE" sz="2400" dirty="0"/>
            </a:br>
            <a:endParaRPr lang="sv-SE" sz="2400" dirty="0"/>
          </a:p>
          <a:p>
            <a:pPr lvl="1"/>
            <a:r>
              <a:rPr lang="sv-SE" sz="2400" dirty="0"/>
              <a:t>Du kan också gå direkt till UHR:s </a:t>
            </a:r>
            <a:r>
              <a:rPr lang="sv-SE" sz="2400" dirty="0">
                <a:hlinkClick r:id="rId3"/>
              </a:rPr>
              <a:t>statistikdatabas</a:t>
            </a:r>
            <a:r>
              <a:rPr lang="sv-SE" sz="2400" dirty="0"/>
              <a:t> för att söka fram flera olika terminer</a:t>
            </a:r>
          </a:p>
          <a:p>
            <a:endParaRPr lang="sv-SE" dirty="0"/>
          </a:p>
        </p:txBody>
      </p:sp>
      <p:sp>
        <p:nvSpPr>
          <p:cNvPr id="3" name="Rubrik 2"/>
          <p:cNvSpPr>
            <a:spLocks noGrp="1"/>
          </p:cNvSpPr>
          <p:nvPr>
            <p:ph type="title"/>
          </p:nvPr>
        </p:nvSpPr>
        <p:spPr/>
        <p:txBody>
          <a:bodyPr/>
          <a:lstStyle/>
          <a:p>
            <a:r>
              <a:rPr lang="sv-SE" dirty="0"/>
              <a:t>Statistik över tidigare terminer</a:t>
            </a:r>
          </a:p>
        </p:txBody>
      </p:sp>
      <p:pic>
        <p:nvPicPr>
          <p:cNvPr id="12" name="Platshållare för bild 11"/>
          <p:cNvPicPr>
            <a:picLocks noGrp="1" noChangeAspect="1"/>
          </p:cNvPicPr>
          <p:nvPr>
            <p:ph type="pic" sz="quarter" idx="13"/>
          </p:nvPr>
        </p:nvPicPr>
        <p:blipFill>
          <a:blip r:embed="rId4"/>
          <a:srcRect l="6426" r="6426"/>
          <a:stretch>
            <a:fillRect/>
          </a:stretch>
        </p:blipFill>
        <p:spPr>
          <a:xfrm>
            <a:off x="7131792" y="1828800"/>
            <a:ext cx="5041919" cy="3801034"/>
          </a:xfrm>
          <a:prstGeom prst="rect">
            <a:avLst/>
          </a:prstGeom>
        </p:spPr>
      </p:pic>
    </p:spTree>
    <p:extLst>
      <p:ext uri="{BB962C8B-B14F-4D97-AF65-F5344CB8AC3E}">
        <p14:creationId xmlns:p14="http://schemas.microsoft.com/office/powerpoint/2010/main" val="3254069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Informationssidor på Antagning.se</a:t>
            </a:r>
          </a:p>
          <a:p>
            <a:pPr marL="0" indent="0">
              <a:buNone/>
            </a:pPr>
            <a:r>
              <a:rPr lang="sv-SE" dirty="0">
                <a:hlinkClick r:id="rId2"/>
              </a:rPr>
              <a:t>https://www.antagning.se/sv/betyg-och-behorighet/international-baccalaureate/ib-examen-2021-och-framat/</a:t>
            </a:r>
            <a:endParaRPr lang="sv-SE" dirty="0"/>
          </a:p>
          <a:p>
            <a:pPr marL="0" indent="0">
              <a:buNone/>
            </a:pPr>
            <a:endParaRPr lang="sv-SE" dirty="0"/>
          </a:p>
          <a:p>
            <a:r>
              <a:rPr lang="sv-SE" dirty="0"/>
              <a:t>Exempel med Fatima. Så räknas betygen: </a:t>
            </a:r>
          </a:p>
          <a:p>
            <a:pPr marL="0" indent="0">
              <a:buNone/>
            </a:pPr>
            <a:r>
              <a:rPr lang="sv-SE" dirty="0">
                <a:hlinkClick r:id="rId3"/>
              </a:rPr>
              <a:t>https://www.antagning.se/sv/betyg-och-behorighet/international-baccalaureate/ib-examen-2021-och-framat/rakna-ut-ditt-meritvarde/fatima-soker-till-lakarprogrammet/</a:t>
            </a:r>
            <a:endParaRPr lang="sv-SE" dirty="0"/>
          </a:p>
          <a:p>
            <a:pPr marL="0" indent="0">
              <a:buNone/>
            </a:pPr>
            <a:endParaRPr lang="sv-SE" dirty="0"/>
          </a:p>
          <a:p>
            <a:pPr marL="0" indent="0">
              <a:buNone/>
            </a:pPr>
            <a:endParaRPr lang="sv-SE" dirty="0"/>
          </a:p>
        </p:txBody>
      </p:sp>
      <p:sp>
        <p:nvSpPr>
          <p:cNvPr id="3" name="Rubrik 2"/>
          <p:cNvSpPr>
            <a:spLocks noGrp="1"/>
          </p:cNvSpPr>
          <p:nvPr>
            <p:ph type="title"/>
          </p:nvPr>
        </p:nvSpPr>
        <p:spPr/>
        <p:txBody>
          <a:bodyPr/>
          <a:lstStyle/>
          <a:p>
            <a:r>
              <a:rPr lang="sv-SE" dirty="0"/>
              <a:t>Kolla upp och läs mer på Antagning.se</a:t>
            </a:r>
          </a:p>
        </p:txBody>
      </p:sp>
    </p:spTree>
    <p:extLst>
      <p:ext uri="{BB962C8B-B14F-4D97-AF65-F5344CB8AC3E}">
        <p14:creationId xmlns:p14="http://schemas.microsoft.com/office/powerpoint/2010/main" val="338645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Kraven delas in i: </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882" y="446178"/>
            <a:ext cx="5032793" cy="5695678"/>
          </a:xfrm>
          <a:prstGeom prst="rect">
            <a:avLst/>
          </a:prstGeom>
        </p:spPr>
      </p:pic>
      <p:sp>
        <p:nvSpPr>
          <p:cNvPr id="5" name="Platshållare för innehåll 4"/>
          <p:cNvSpPr>
            <a:spLocks noGrp="1"/>
          </p:cNvSpPr>
          <p:nvPr>
            <p:ph idx="1"/>
          </p:nvPr>
        </p:nvSpPr>
        <p:spPr>
          <a:xfrm>
            <a:off x="538344" y="1735263"/>
            <a:ext cx="9240000" cy="4536000"/>
          </a:xfrm>
        </p:spPr>
        <p:txBody>
          <a:bodyPr/>
          <a:lstStyle/>
          <a:p>
            <a:pPr marL="179025" lvl="1" indent="0">
              <a:buNone/>
            </a:pPr>
            <a:endParaRPr lang="sv-SE" b="1" dirty="0"/>
          </a:p>
          <a:p>
            <a:pPr marL="179025" lvl="1" indent="0">
              <a:buNone/>
            </a:pPr>
            <a:r>
              <a:rPr lang="sv-SE" sz="2400" b="1" dirty="0"/>
              <a:t>Grundläggande behörighet </a:t>
            </a:r>
          </a:p>
          <a:p>
            <a:pPr lvl="1"/>
            <a:r>
              <a:rPr lang="sv-SE" sz="2400" dirty="0"/>
              <a:t>Krävs till alla kurser och program </a:t>
            </a:r>
            <a:br>
              <a:rPr lang="sv-SE" sz="2400" dirty="0"/>
            </a:br>
            <a:r>
              <a:rPr lang="sv-SE" sz="2400" dirty="0"/>
              <a:t>på högskolans grundnivå</a:t>
            </a:r>
          </a:p>
          <a:p>
            <a:pPr marL="179025" lvl="1" indent="0">
              <a:buNone/>
            </a:pPr>
            <a:endParaRPr lang="sv-SE" sz="2400" b="1" dirty="0"/>
          </a:p>
          <a:p>
            <a:pPr marL="179025" lvl="1" indent="0">
              <a:buNone/>
            </a:pPr>
            <a:endParaRPr lang="sv-SE" sz="2400" b="1" dirty="0"/>
          </a:p>
          <a:p>
            <a:pPr marL="179025" lvl="1" indent="0">
              <a:buNone/>
            </a:pPr>
            <a:r>
              <a:rPr lang="sv-SE" sz="2400" b="1" dirty="0"/>
              <a:t>Särskild behörighet </a:t>
            </a:r>
          </a:p>
          <a:p>
            <a:pPr lvl="1"/>
            <a:r>
              <a:rPr lang="sv-SE" sz="2400" dirty="0"/>
              <a:t>Varierar mellan utbildningarna  </a:t>
            </a:r>
            <a:br>
              <a:rPr lang="sv-SE" sz="2400" dirty="0"/>
            </a:br>
            <a:br>
              <a:rPr lang="sv-SE" sz="2400" dirty="0"/>
            </a:br>
            <a:r>
              <a:rPr lang="sv-SE" sz="2400" dirty="0"/>
              <a:t>Kan vara gymnasiekurser, </a:t>
            </a:r>
            <a:br>
              <a:rPr lang="sv-SE" sz="2400" dirty="0"/>
            </a:br>
            <a:r>
              <a:rPr lang="sv-SE" sz="2400" dirty="0"/>
              <a:t>arbetslivserfarenhet, tidigare högskolestudier</a:t>
            </a:r>
          </a:p>
          <a:p>
            <a:endParaRPr lang="sv-SE" dirty="0"/>
          </a:p>
        </p:txBody>
      </p:sp>
    </p:spTree>
    <p:extLst>
      <p:ext uri="{BB962C8B-B14F-4D97-AF65-F5344CB8AC3E}">
        <p14:creationId xmlns:p14="http://schemas.microsoft.com/office/powerpoint/2010/main" val="355694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Grundläggande behörighet </a:t>
            </a:r>
          </a:p>
        </p:txBody>
      </p:sp>
      <p:pic>
        <p:nvPicPr>
          <p:cNvPr id="4" name="Platshållare för bild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08525" y="1708649"/>
            <a:ext cx="4114533" cy="4114533"/>
          </a:xfrm>
        </p:spPr>
      </p:pic>
      <p:sp>
        <p:nvSpPr>
          <p:cNvPr id="5" name="Rektangel 4"/>
          <p:cNvSpPr/>
          <p:nvPr/>
        </p:nvSpPr>
        <p:spPr>
          <a:xfrm>
            <a:off x="736375" y="2014917"/>
            <a:ext cx="6211271" cy="1631216"/>
          </a:xfrm>
          <a:prstGeom prst="rect">
            <a:avLst/>
          </a:prstGeom>
        </p:spPr>
        <p:txBody>
          <a:bodyPr wrap="square">
            <a:spAutoFit/>
          </a:bodyPr>
          <a:lstStyle/>
          <a:p>
            <a:r>
              <a:rPr lang="sv-SE" sz="2400" dirty="0"/>
              <a:t>Du som kommer att ta en IB-examen,  har grundläggande behörighet till högskole-utbildning i Sverige om du </a:t>
            </a:r>
            <a:r>
              <a:rPr lang="sv-SE" sz="2400" b="1" dirty="0">
                <a:solidFill>
                  <a:srgbClr val="FF0000"/>
                </a:solidFill>
              </a:rPr>
              <a:t>har tillräckliga kunskaper i svenska, engelska och matematik</a:t>
            </a:r>
            <a:r>
              <a:rPr lang="sv-SE" sz="2800" dirty="0"/>
              <a:t>. </a:t>
            </a:r>
          </a:p>
        </p:txBody>
      </p:sp>
    </p:spTree>
    <p:extLst>
      <p:ext uri="{BB962C8B-B14F-4D97-AF65-F5344CB8AC3E}">
        <p14:creationId xmlns:p14="http://schemas.microsoft.com/office/powerpoint/2010/main" val="41761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0000"/>
              </a:lnSpc>
            </a:pPr>
            <a:endParaRPr lang="sv-SE" dirty="0"/>
          </a:p>
          <a:p>
            <a:pPr>
              <a:lnSpc>
                <a:spcPct val="100000"/>
              </a:lnSpc>
            </a:pPr>
            <a:r>
              <a:rPr lang="sv-SE" dirty="0" err="1"/>
              <a:t>Language</a:t>
            </a:r>
            <a:r>
              <a:rPr lang="sv-SE" dirty="0"/>
              <a:t> and </a:t>
            </a:r>
            <a:r>
              <a:rPr lang="sv-SE" dirty="0" err="1"/>
              <a:t>Literature</a:t>
            </a:r>
            <a:r>
              <a:rPr lang="sv-SE" dirty="0"/>
              <a:t> A, HL/SL </a:t>
            </a:r>
            <a:r>
              <a:rPr lang="sv-SE" i="1" dirty="0"/>
              <a:t>eller</a:t>
            </a:r>
            <a:r>
              <a:rPr lang="sv-SE" dirty="0"/>
              <a:t> </a:t>
            </a:r>
            <a:r>
              <a:rPr lang="sv-SE" dirty="0" err="1"/>
              <a:t>Literature</a:t>
            </a:r>
            <a:r>
              <a:rPr lang="sv-SE" dirty="0"/>
              <a:t> A, </a:t>
            </a:r>
            <a:br>
              <a:rPr lang="sv-SE" dirty="0"/>
            </a:br>
            <a:r>
              <a:rPr lang="sv-SE" dirty="0"/>
              <a:t>HL/SL i svenska, danska eller norska med </a:t>
            </a:r>
            <a:r>
              <a:rPr lang="sv-SE" b="1" dirty="0"/>
              <a:t>lägst betyg 4</a:t>
            </a:r>
          </a:p>
          <a:p>
            <a:pPr marL="0" indent="0">
              <a:lnSpc>
                <a:spcPct val="100000"/>
              </a:lnSpc>
              <a:buNone/>
            </a:pPr>
            <a:r>
              <a:rPr lang="sv-SE" i="1" dirty="0"/>
              <a:t>Alternativt</a:t>
            </a:r>
          </a:p>
          <a:p>
            <a:pPr marL="0" indent="0">
              <a:lnSpc>
                <a:spcPct val="100000"/>
              </a:lnSpc>
              <a:buNone/>
            </a:pPr>
            <a:r>
              <a:rPr lang="sv-SE" dirty="0"/>
              <a:t>• Svenska 3 </a:t>
            </a:r>
            <a:r>
              <a:rPr lang="sv-SE" i="1" dirty="0"/>
              <a:t>eller</a:t>
            </a:r>
            <a:r>
              <a:rPr lang="sv-SE" dirty="0"/>
              <a:t> Svenska som andra språk 3 med lägst betyget E, </a:t>
            </a:r>
            <a:br>
              <a:rPr lang="sv-SE" dirty="0"/>
            </a:br>
            <a:r>
              <a:rPr lang="sv-SE" dirty="0"/>
              <a:t>eller godkänt resultat i Test i svenska för universitetsstudier (</a:t>
            </a:r>
            <a:r>
              <a:rPr lang="sv-SE" dirty="0" err="1"/>
              <a:t>Tisus</a:t>
            </a:r>
            <a:r>
              <a:rPr lang="sv-SE" dirty="0"/>
              <a:t>).  </a:t>
            </a:r>
          </a:p>
          <a:p>
            <a:pPr marL="0" indent="0">
              <a:buNone/>
            </a:pPr>
            <a:br>
              <a:rPr lang="sv-SE" sz="2800" dirty="0"/>
            </a:br>
            <a:endParaRPr lang="sv-SE" dirty="0"/>
          </a:p>
        </p:txBody>
      </p:sp>
      <p:sp>
        <p:nvSpPr>
          <p:cNvPr id="3" name="Rubrik 2"/>
          <p:cNvSpPr>
            <a:spLocks noGrp="1"/>
          </p:cNvSpPr>
          <p:nvPr>
            <p:ph type="title"/>
          </p:nvPr>
        </p:nvSpPr>
        <p:spPr/>
        <p:txBody>
          <a:bodyPr/>
          <a:lstStyle/>
          <a:p>
            <a:br>
              <a:rPr lang="sv-SE" sz="3600" dirty="0"/>
            </a:br>
            <a:r>
              <a:rPr lang="sv-SE" sz="3200" dirty="0"/>
              <a:t>För att få grundläggande behörighet i svenska måste du ha:</a:t>
            </a:r>
            <a:endParaRPr lang="sv-SE" dirty="0"/>
          </a:p>
        </p:txBody>
      </p:sp>
    </p:spTree>
    <p:extLst>
      <p:ext uri="{BB962C8B-B14F-4D97-AF65-F5344CB8AC3E}">
        <p14:creationId xmlns:p14="http://schemas.microsoft.com/office/powerpoint/2010/main" val="277043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lnSpc>
                <a:spcPct val="100000"/>
              </a:lnSpc>
              <a:buNone/>
            </a:pPr>
            <a:r>
              <a:rPr lang="sv-SE" dirty="0"/>
              <a:t>För att få grundläggande behörighet i engelska måste du ha lägst nivå: </a:t>
            </a:r>
          </a:p>
          <a:p>
            <a:pPr>
              <a:lnSpc>
                <a:spcPct val="100000"/>
              </a:lnSpc>
            </a:pPr>
            <a:r>
              <a:rPr lang="sv-SE" dirty="0"/>
              <a:t>English B, SL </a:t>
            </a:r>
            <a:r>
              <a:rPr lang="sv-SE" i="1" dirty="0"/>
              <a:t>eller</a:t>
            </a:r>
            <a:r>
              <a:rPr lang="sv-SE" dirty="0"/>
              <a:t> Engelska 6</a:t>
            </a:r>
          </a:p>
          <a:p>
            <a:pPr marL="0" indent="0">
              <a:lnSpc>
                <a:spcPct val="100000"/>
              </a:lnSpc>
              <a:buNone/>
            </a:pPr>
            <a:endParaRPr lang="sv-SE" dirty="0"/>
          </a:p>
          <a:p>
            <a:pPr marL="0" indent="0">
              <a:lnSpc>
                <a:spcPct val="100000"/>
              </a:lnSpc>
              <a:buNone/>
            </a:pPr>
            <a:r>
              <a:rPr lang="sv-SE" dirty="0"/>
              <a:t>Högre nivåer i engelska ger förstås också grundläggande behörighet</a:t>
            </a:r>
          </a:p>
          <a:p>
            <a:endParaRPr lang="sv-SE" dirty="0"/>
          </a:p>
        </p:txBody>
      </p:sp>
      <p:sp>
        <p:nvSpPr>
          <p:cNvPr id="3" name="Rubrik 2"/>
          <p:cNvSpPr>
            <a:spLocks noGrp="1"/>
          </p:cNvSpPr>
          <p:nvPr>
            <p:ph type="title"/>
          </p:nvPr>
        </p:nvSpPr>
        <p:spPr/>
        <p:txBody>
          <a:bodyPr/>
          <a:lstStyle/>
          <a:p>
            <a:r>
              <a:rPr lang="sv-SE" dirty="0"/>
              <a:t>Grundläggande behörighet – engelska</a:t>
            </a:r>
          </a:p>
        </p:txBody>
      </p:sp>
      <p:pic>
        <p:nvPicPr>
          <p:cNvPr id="5" name="Platshållare för bild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5734" r="5734"/>
          <a:stretch>
            <a:fillRect/>
          </a:stretch>
        </p:blipFill>
        <p:spPr/>
      </p:pic>
    </p:spTree>
    <p:extLst>
      <p:ext uri="{BB962C8B-B14F-4D97-AF65-F5344CB8AC3E}">
        <p14:creationId xmlns:p14="http://schemas.microsoft.com/office/powerpoint/2010/main" val="271018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84000" y="1800000"/>
            <a:ext cx="6290958" cy="4500000"/>
          </a:xfrm>
        </p:spPr>
        <p:txBody>
          <a:bodyPr/>
          <a:lstStyle/>
          <a:p>
            <a:pPr marL="0" indent="0">
              <a:lnSpc>
                <a:spcPct val="150000"/>
              </a:lnSpc>
              <a:buNone/>
            </a:pPr>
            <a:r>
              <a:rPr lang="sv-SE" dirty="0"/>
              <a:t>För att få grundläggande behörighet i matematik måste du ha lägst nivå:</a:t>
            </a:r>
          </a:p>
          <a:p>
            <a:pPr marL="0" indent="0">
              <a:lnSpc>
                <a:spcPct val="150000"/>
              </a:lnSpc>
              <a:buNone/>
            </a:pPr>
            <a:r>
              <a:rPr lang="sv-SE" dirty="0"/>
              <a:t>• </a:t>
            </a:r>
            <a:r>
              <a:rPr lang="en-US" b="0" i="0" dirty="0">
                <a:solidFill>
                  <a:srgbClr val="000000"/>
                </a:solidFill>
                <a:effectLst/>
                <a:latin typeface="Calibri" panose="020F0502020204030204" pitchFamily="34" charset="0"/>
              </a:rPr>
              <a:t>Mathematics: applications and interpretation SL</a:t>
            </a:r>
            <a:endParaRPr lang="sv-SE" dirty="0"/>
          </a:p>
        </p:txBody>
      </p:sp>
      <p:sp>
        <p:nvSpPr>
          <p:cNvPr id="3" name="Rubrik 2"/>
          <p:cNvSpPr>
            <a:spLocks noGrp="1"/>
          </p:cNvSpPr>
          <p:nvPr>
            <p:ph type="title"/>
          </p:nvPr>
        </p:nvSpPr>
        <p:spPr/>
        <p:txBody>
          <a:bodyPr/>
          <a:lstStyle/>
          <a:p>
            <a:r>
              <a:rPr lang="sv-SE" dirty="0"/>
              <a:t>Grundläggande behörighet – matematik </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9025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r>
              <a:rPr lang="sv-SE" sz="2400" dirty="0"/>
              <a:t>De särskilda behörighetskraven är kopplade till utbildningens innehåll eller inriktning </a:t>
            </a:r>
            <a:br>
              <a:rPr lang="sv-SE" sz="2400" dirty="0"/>
            </a:br>
            <a:endParaRPr lang="sv-SE" sz="2400" dirty="0"/>
          </a:p>
          <a:p>
            <a:pPr lvl="1"/>
            <a:r>
              <a:rPr lang="sv-SE" sz="2400" dirty="0"/>
              <a:t>För varje utbildningsområde  (juridik, arkitektur, vård) har man bestämt vilka särskilda förkunskaper som är nödvändiga för att en student ska kunna följa utbildningar som ges inom just det området</a:t>
            </a:r>
            <a:br>
              <a:rPr lang="sv-SE" sz="2400" dirty="0"/>
            </a:br>
            <a:endParaRPr lang="sv-SE" sz="2400" dirty="0"/>
          </a:p>
          <a:p>
            <a:pPr lvl="1"/>
            <a:r>
              <a:rPr lang="sv-SE" sz="2400" dirty="0"/>
              <a:t>De särskilda förkunskapskraven = behörighetskurser</a:t>
            </a:r>
          </a:p>
        </p:txBody>
      </p:sp>
      <p:sp>
        <p:nvSpPr>
          <p:cNvPr id="3" name="Rubrik 2"/>
          <p:cNvSpPr>
            <a:spLocks noGrp="1"/>
          </p:cNvSpPr>
          <p:nvPr>
            <p:ph type="title"/>
          </p:nvPr>
        </p:nvSpPr>
        <p:spPr/>
        <p:txBody>
          <a:bodyPr/>
          <a:lstStyle/>
          <a:p>
            <a:r>
              <a:rPr lang="sv-SE" dirty="0"/>
              <a:t>Särskild behörighet</a:t>
            </a:r>
          </a:p>
        </p:txBody>
      </p:sp>
    </p:spTree>
    <p:extLst>
      <p:ext uri="{BB962C8B-B14F-4D97-AF65-F5344CB8AC3E}">
        <p14:creationId xmlns:p14="http://schemas.microsoft.com/office/powerpoint/2010/main" val="3437140810"/>
      </p:ext>
    </p:extLst>
  </p:cSld>
  <p:clrMapOvr>
    <a:masterClrMapping/>
  </p:clrMapOvr>
</p:sld>
</file>

<file path=ppt/theme/theme1.xml><?xml version="1.0" encoding="utf-8"?>
<a:theme xmlns:a="http://schemas.openxmlformats.org/drawingml/2006/main" name="1_UHR Standardlayouter">
  <a:themeElements>
    <a:clrScheme name="UHR-2019-ny">
      <a:dk1>
        <a:srgbClr val="000000"/>
      </a:dk1>
      <a:lt1>
        <a:srgbClr val="FFFFFF"/>
      </a:lt1>
      <a:dk2>
        <a:srgbClr val="61269E"/>
      </a:dk2>
      <a:lt2>
        <a:srgbClr val="61269E"/>
      </a:lt2>
      <a:accent1>
        <a:srgbClr val="A07CC4"/>
      </a:accent1>
      <a:accent2>
        <a:srgbClr val="C0A7D7"/>
      </a:accent2>
      <a:accent3>
        <a:srgbClr val="D7C8E6"/>
      </a:accent3>
      <a:accent4>
        <a:srgbClr val="EFE9F4"/>
      </a:accent4>
      <a:accent5>
        <a:srgbClr val="B00060"/>
      </a:accent5>
      <a:accent6>
        <a:srgbClr val="006E96"/>
      </a:accent6>
      <a:hlink>
        <a:srgbClr val="A07CC4"/>
      </a:hlink>
      <a:folHlink>
        <a:srgbClr val="CFBD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1C6557F-B7F4-4C40-B24E-0C3B20610176}" vid="{914ABA22-647B-A047-8D97-B15B811745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90A207190921C4AB5220B5EB98C9DE8" ma:contentTypeVersion="9" ma:contentTypeDescription="Skapa ett nytt dokument." ma:contentTypeScope="" ma:versionID="dbd49af660dd3070d694346f0feaa735">
  <xsd:schema xmlns:xsd="http://www.w3.org/2001/XMLSchema" xmlns:xs="http://www.w3.org/2001/XMLSchema" xmlns:p="http://schemas.microsoft.com/office/2006/metadata/properties" xmlns:ns1="http://schemas.microsoft.com/sharepoint/v3" xmlns:ns2="577fec3c-b21e-435d-a529-5a900f24585c" xmlns:ns3="116c40e9-b7f7-49fd-8ec4-c0a5ec99bcb3" targetNamespace="http://schemas.microsoft.com/office/2006/metadata/properties" ma:root="true" ma:fieldsID="ef5fecb99a570f6a3b69db66701668a5" ns1:_="" ns2:_="" ns3:_="">
    <xsd:import namespace="http://schemas.microsoft.com/sharepoint/v3"/>
    <xsd:import namespace="577fec3c-b21e-435d-a529-5a900f24585c"/>
    <xsd:import namespace="116c40e9-b7f7-49fd-8ec4-c0a5ec99bcb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5"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7fec3c-b21e-435d-a529-5a900f2458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c40e9-b7f7-49fd-8ec4-c0a5ec99bcb3"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3D7818-6BAC-4756-AD07-1E63428D97D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16c40e9-b7f7-49fd-8ec4-c0a5ec99bcb3"/>
    <ds:schemaRef ds:uri="577fec3c-b21e-435d-a529-5a900f24585c"/>
    <ds:schemaRef ds:uri="http://www.w3.org/XML/1998/namespace"/>
    <ds:schemaRef ds:uri="http://purl.org/dc/dcmitype/"/>
  </ds:schemaRefs>
</ds:datastoreItem>
</file>

<file path=customXml/itemProps2.xml><?xml version="1.0" encoding="utf-8"?>
<ds:datastoreItem xmlns:ds="http://schemas.openxmlformats.org/officeDocument/2006/customXml" ds:itemID="{1BEB2C4E-CF4E-499F-B710-7A51073D3608}">
  <ds:schemaRefs>
    <ds:schemaRef ds:uri="http://schemas.microsoft.com/sharepoint/v3/contenttype/forms"/>
  </ds:schemaRefs>
</ds:datastoreItem>
</file>

<file path=customXml/itemProps3.xml><?xml version="1.0" encoding="utf-8"?>
<ds:datastoreItem xmlns:ds="http://schemas.openxmlformats.org/officeDocument/2006/customXml" ds:itemID="{1B9A9FF4-D164-4054-A5D9-D80359AED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7fec3c-b21e-435d-a529-5a900f24585c"/>
    <ds:schemaRef ds:uri="116c40e9-b7f7-49fd-8ec4-c0a5ec99b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UHR-PPT-sv</Template>
  <TotalTime>993</TotalTime>
  <Words>2582</Words>
  <Application>Microsoft Office PowerPoint</Application>
  <PresentationFormat>Bredbild</PresentationFormat>
  <Paragraphs>348</Paragraphs>
  <Slides>33</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33</vt:i4>
      </vt:variant>
    </vt:vector>
  </HeadingPairs>
  <TitlesOfParts>
    <vt:vector size="39" baseType="lpstr">
      <vt:lpstr>Arial</vt:lpstr>
      <vt:lpstr>Calibri</vt:lpstr>
      <vt:lpstr>Circular</vt:lpstr>
      <vt:lpstr>Symbol</vt:lpstr>
      <vt:lpstr>Times New Roman</vt:lpstr>
      <vt:lpstr>1_UHR Standardlayouter</vt:lpstr>
      <vt:lpstr>Att söka till högskolan med en IB-examen</vt:lpstr>
      <vt:lpstr>Det svenska utbildningssystemet</vt:lpstr>
      <vt:lpstr>Kolla att du har rätt förkunskaper = är behörig</vt:lpstr>
      <vt:lpstr>Kraven delas in i: </vt:lpstr>
      <vt:lpstr>Grundläggande behörighet </vt:lpstr>
      <vt:lpstr> För att få grundläggande behörighet i svenska måste du ha:</vt:lpstr>
      <vt:lpstr>Grundläggande behörighet – engelska</vt:lpstr>
      <vt:lpstr>Grundläggande behörighet – matematik </vt:lpstr>
      <vt:lpstr>Särskild behörighet</vt:lpstr>
      <vt:lpstr>Så här beskrivs kraven på Antagning.se</vt:lpstr>
      <vt:lpstr>Tips: Skolverkets behörighetsvisare </vt:lpstr>
      <vt:lpstr>IB-ämnen och gymnasiekurser 2021 och framåt</vt:lpstr>
      <vt:lpstr>IB-ämnen och gymnasiekurser i matematik</vt:lpstr>
      <vt:lpstr>IB-ämnen och gymnasiekurser i naturvetenskapliga ämnen</vt:lpstr>
      <vt:lpstr>IB-ämnen och gymnasiekurser i historia, samhällskunskap och språk</vt:lpstr>
      <vt:lpstr>IB-ämnen och gymnasiekurser i Idrott och hälsa</vt:lpstr>
      <vt:lpstr>Räkna fram ditt meritvärde</vt:lpstr>
      <vt:lpstr>Tre steg för att räkna fram ditt meritvärde</vt:lpstr>
      <vt:lpstr>Omräkningstabell för IB-betyg</vt:lpstr>
      <vt:lpstr>Kolla om du får lägga till meritpoäng</vt:lpstr>
      <vt:lpstr>Maxpoäng per ämne</vt:lpstr>
      <vt:lpstr>Meritpoäng för moderna språk</vt:lpstr>
      <vt:lpstr>Meritpoäng för engelska – max 1,0</vt:lpstr>
      <vt:lpstr>Meritpoäng för matematik från och med 2021  – max 1,5 poäng</vt:lpstr>
      <vt:lpstr>Skilj på behörighetskurser och meritkurser</vt:lpstr>
      <vt:lpstr>Ditt meritvärde</vt:lpstr>
      <vt:lpstr>När det är fler sökande än platser till en utbildning gör man ett urval</vt:lpstr>
      <vt:lpstr>Så här fördelas platserna </vt:lpstr>
      <vt:lpstr>Betygsurvalet görs i tre olika grupper</vt:lpstr>
      <vt:lpstr>Betygsgrupp II, BII</vt:lpstr>
      <vt:lpstr>Du kan delta i flera urvalsgrupper</vt:lpstr>
      <vt:lpstr>Statistik över tidigare terminer</vt:lpstr>
      <vt:lpstr>Kolla upp och läs mer på Antagning.se</vt:lpstr>
    </vt:vector>
  </TitlesOfParts>
  <Company>Universitets- och högskolerådet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Birgitta Svensson</dc:creator>
  <cp:lastModifiedBy>Birgitta Svensson</cp:lastModifiedBy>
  <cp:revision>39</cp:revision>
  <cp:lastPrinted>2019-02-06T16:06:41Z</cp:lastPrinted>
  <dcterms:created xsi:type="dcterms:W3CDTF">2019-03-21T09:09:01Z</dcterms:created>
  <dcterms:modified xsi:type="dcterms:W3CDTF">2025-01-29T14:37:36Z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0x010100590A207190921C4AB5220B5EB98C9DE8</vt:lpwstr>
  </property>
</Properties>
</file>