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5"/>
  </p:notesMasterIdLst>
  <p:handoutMasterIdLst>
    <p:handoutMasterId r:id="rId26"/>
  </p:handoutMasterIdLst>
  <p:sldIdLst>
    <p:sldId id="309" r:id="rId5"/>
    <p:sldId id="308" r:id="rId6"/>
    <p:sldId id="311" r:id="rId7"/>
    <p:sldId id="277" r:id="rId8"/>
    <p:sldId id="331" r:id="rId9"/>
    <p:sldId id="316" r:id="rId10"/>
    <p:sldId id="312" r:id="rId11"/>
    <p:sldId id="313" r:id="rId12"/>
    <p:sldId id="315" r:id="rId13"/>
    <p:sldId id="317" r:id="rId14"/>
    <p:sldId id="318" r:id="rId15"/>
    <p:sldId id="319" r:id="rId16"/>
    <p:sldId id="320" r:id="rId17"/>
    <p:sldId id="330" r:id="rId18"/>
    <p:sldId id="322" r:id="rId19"/>
    <p:sldId id="325" r:id="rId20"/>
    <p:sldId id="324" r:id="rId21"/>
    <p:sldId id="326" r:id="rId22"/>
    <p:sldId id="310" r:id="rId23"/>
    <p:sldId id="327" r:id="rId24"/>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Wadensjö" initials="JW" lastIdx="0" clrIdx="0">
    <p:extLst>
      <p:ext uri="{19B8F6BF-5375-455C-9EA6-DF929625EA0E}">
        <p15:presenceInfo xmlns:p15="http://schemas.microsoft.com/office/powerpoint/2012/main" userId="S-1-5-21-1548775660-2779359914-4131604925-7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60"/>
    <a:srgbClr val="000000"/>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dk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8" autoAdjust="0"/>
    <p:restoredTop sz="79371" autoAdjust="0"/>
  </p:normalViewPr>
  <p:slideViewPr>
    <p:cSldViewPr snapToGrid="0" showGuides="1">
      <p:cViewPr varScale="1">
        <p:scale>
          <a:sx n="87" d="100"/>
          <a:sy n="87" d="100"/>
        </p:scale>
        <p:origin x="60" y="6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26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4BD835C-C5F6-4000-83B4-3F108EBFAB77}" type="datetimeFigureOut">
              <a:rPr lang="sv-SE" smtClean="0"/>
              <a:t>2025-01-16</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B6586B0-528C-4B5A-9DE8-F23DBA2B4D84}" type="slidenum">
              <a:rPr lang="sv-SE" smtClean="0"/>
              <a:t>‹#›</a:t>
            </a:fld>
            <a:endParaRPr lang="sv-SE"/>
          </a:p>
        </p:txBody>
      </p:sp>
    </p:spTree>
    <p:extLst>
      <p:ext uri="{BB962C8B-B14F-4D97-AF65-F5344CB8AC3E}">
        <p14:creationId xmlns:p14="http://schemas.microsoft.com/office/powerpoint/2010/main" val="44442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E15D9C-2EF9-4418-805E-55746B3D30F0}" type="datetimeFigureOut">
              <a:rPr lang="sv-SE" smtClean="0"/>
              <a:t>2025-01-16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3AAB0C-0305-4F5A-B5F3-AA8079ED15F2}" type="slidenum">
              <a:rPr lang="sv-SE" smtClean="0"/>
              <a:t>‹#›</a:t>
            </a:fld>
            <a:endParaRPr lang="sv-SE"/>
          </a:p>
        </p:txBody>
      </p:sp>
    </p:spTree>
    <p:extLst>
      <p:ext uri="{BB962C8B-B14F-4D97-AF65-F5344CB8AC3E}">
        <p14:creationId xmlns:p14="http://schemas.microsoft.com/office/powerpoint/2010/main" val="15778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a:t>
            </a:r>
            <a:r>
              <a:rPr lang="sv-SE" baseline="0" dirty="0"/>
              <a:t> filmer som tidigare funnits på Antagning.se har tagits bort, tipsa eleverna om att klicka runt och söka både via lärosäten och via ämnesträdet</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a:t>
            </a:fld>
            <a:endParaRPr lang="sv-SE"/>
          </a:p>
        </p:txBody>
      </p:sp>
    </p:spTree>
    <p:extLst>
      <p:ext uri="{BB962C8B-B14F-4D97-AF65-F5344CB8AC3E}">
        <p14:creationId xmlns:p14="http://schemas.microsoft.com/office/powerpoint/2010/main" val="319234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händer under oktober</a:t>
            </a:r>
            <a:r>
              <a:rPr lang="sv-SE" baseline="0" dirty="0"/>
              <a:t> – november för en vårtermin och under maj-juni för en hösttermin </a:t>
            </a:r>
            <a:r>
              <a:rPr lang="sv-SE" dirty="0"/>
              <a:t>. Om det inte är något som stämmer, hör av dig till Antagningsservice. Du kan</a:t>
            </a:r>
            <a:r>
              <a:rPr lang="sv-SE" baseline="0" dirty="0"/>
              <a:t> chatta, ringa eller mejla. Men kolla gärna de vanligaste frågorna först på webben!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11</a:t>
            </a:fld>
            <a:endParaRPr lang="sv-SE"/>
          </a:p>
        </p:txBody>
      </p:sp>
    </p:spTree>
    <p:extLst>
      <p:ext uri="{BB962C8B-B14F-4D97-AF65-F5344CB8AC3E}">
        <p14:creationId xmlns:p14="http://schemas.microsoft.com/office/powerpoint/2010/main" val="351483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Struken för att du inte var behörig, betyder att du inte var behörig till just den utbildningen, att du inte hade rätt förkunskaper. Du kanske var behörig, men glömt att ladda</a:t>
            </a:r>
            <a:r>
              <a:rPr lang="sv-FI" baseline="0" dirty="0">
                <a:latin typeface="Times New Roman" pitchFamily="18" charset="0"/>
                <a:ea typeface="ＭＳ Ｐゴシック" pitchFamily="34" charset="-128"/>
              </a:rPr>
              <a:t> upp </a:t>
            </a:r>
            <a:r>
              <a:rPr lang="sv-FI" dirty="0">
                <a:latin typeface="Times New Roman" pitchFamily="18" charset="0"/>
                <a:ea typeface="ＭＳ Ｐゴシック" pitchFamily="34" charset="-128"/>
              </a:rPr>
              <a:t>betyget?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12</a:t>
            </a:fld>
            <a:endParaRPr lang="sv-SE"/>
          </a:p>
        </p:txBody>
      </p:sp>
    </p:spTree>
    <p:extLst>
      <p:ext uri="{BB962C8B-B14F-4D97-AF65-F5344CB8AC3E}">
        <p14:creationId xmlns:p14="http://schemas.microsoft.com/office/powerpoint/2010/main" val="100101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FI" b="0" dirty="0">
                <a:latin typeface="Times New Roman" pitchFamily="18" charset="0"/>
                <a:ea typeface="ＭＳ Ｐゴシック" pitchFamily="34" charset="-128"/>
              </a:rPr>
              <a:t>Den</a:t>
            </a:r>
            <a:r>
              <a:rPr lang="sv-FI" b="0" baseline="0" dirty="0">
                <a:latin typeface="Times New Roman" pitchFamily="18" charset="0"/>
                <a:ea typeface="ＭＳ Ｐゴシック" pitchFamily="34" charset="-128"/>
              </a:rPr>
              <a:t> viktigaste bilden! Får du ingen bekräftelse har du </a:t>
            </a:r>
            <a:r>
              <a:rPr lang="sv-FI" b="1" baseline="0" dirty="0">
                <a:latin typeface="Times New Roman" pitchFamily="18" charset="0"/>
                <a:ea typeface="ＭＳ Ｐゴシック" pitchFamily="34" charset="-128"/>
              </a:rPr>
              <a:t>inte skickat </a:t>
            </a:r>
            <a:r>
              <a:rPr lang="sv-FI" b="0" baseline="0" dirty="0">
                <a:latin typeface="Times New Roman" pitchFamily="18" charset="0"/>
                <a:ea typeface="ＭＳ Ｐゴシック" pitchFamily="34" charset="-128"/>
              </a:rPr>
              <a:t>dina svar. Kolla sista svarsdag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13</a:t>
            </a:fld>
            <a:endParaRPr lang="sv-SE"/>
          </a:p>
        </p:txBody>
      </p:sp>
    </p:spTree>
    <p:extLst>
      <p:ext uri="{BB962C8B-B14F-4D97-AF65-F5344CB8AC3E}">
        <p14:creationId xmlns:p14="http://schemas.microsoft.com/office/powerpoint/2010/main" val="35509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svårt</a:t>
            </a:r>
            <a:r>
              <a:rPr lang="sv-SE" baseline="0" dirty="0"/>
              <a:t> att informera om detta i förhand, bra bara att nämna att den som ÄNDRAT sig efter hen prioriterade sina utbildningar behöver vara extra uppmärksam här. </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14</a:t>
            </a:fld>
            <a:endParaRPr lang="sv-SE"/>
          </a:p>
        </p:txBody>
      </p:sp>
    </p:spTree>
    <p:extLst>
      <p:ext uri="{BB962C8B-B14F-4D97-AF65-F5344CB8AC3E}">
        <p14:creationId xmlns:p14="http://schemas.microsoft.com/office/powerpoint/2010/main" val="297909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Klicka på länken</a:t>
            </a:r>
            <a:r>
              <a:rPr lang="sv-FI" baseline="0" dirty="0">
                <a:latin typeface="Times New Roman" pitchFamily="18" charset="0"/>
                <a:ea typeface="ＭＳ Ｐゴシック" pitchFamily="34" charset="-128"/>
              </a:rPr>
              <a:t> till Antagning.se för att visa: </a:t>
            </a:r>
            <a:r>
              <a:rPr lang="sv-FI" dirty="0">
                <a:latin typeface="Times New Roman" pitchFamily="18" charset="0"/>
                <a:ea typeface="ＭＳ Ｐゴシック" pitchFamily="34" charset="-128"/>
              </a:rPr>
              <a:t>För e-postmeddelanden finns olika rubriker. Om du vet vad du vill ha svar på, se till att välja rätt rubrik, så får du snabbare svar.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SLUTGILTIGT antagningsbesked, men du kan fortfarande</a:t>
            </a:r>
            <a:r>
              <a:rPr lang="sv-FI" baseline="0" dirty="0">
                <a:latin typeface="Times New Roman" pitchFamily="18" charset="0"/>
                <a:ea typeface="ＭＳ Ｐゴシック" pitchFamily="34" charset="-128"/>
              </a:rPr>
              <a:t> bli kallad som reserv av högskolan </a:t>
            </a:r>
            <a:endParaRPr lang="sv-SE" dirty="0">
              <a:latin typeface="Times New Roman" pitchFamily="18" charset="0"/>
              <a:ea typeface="ＭＳ Ｐゴシック" pitchFamily="34" charset="-128"/>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15</a:t>
            </a:fld>
            <a:endParaRPr lang="sv-SE"/>
          </a:p>
        </p:txBody>
      </p:sp>
    </p:spTree>
    <p:extLst>
      <p:ext uri="{BB962C8B-B14F-4D97-AF65-F5344CB8AC3E}">
        <p14:creationId xmlns:p14="http://schemas.microsoft.com/office/powerpoint/2010/main" val="12364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Se gärna till att skriva in ditt mobilnummer i Min profil så har högskolan</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större chans att få tag på dig.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17</a:t>
            </a:fld>
            <a:endParaRPr lang="sv-SE"/>
          </a:p>
        </p:txBody>
      </p:sp>
    </p:spTree>
    <p:extLst>
      <p:ext uri="{BB962C8B-B14F-4D97-AF65-F5344CB8AC3E}">
        <p14:creationId xmlns:p14="http://schemas.microsoft.com/office/powerpoint/2010/main" val="254492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Vissa utbildningar kan fortfarande ha lediga platser kvar vid terminsstart. De utbildningar som är märkta med en välj-knapp är öppna för anmälan, oavsett tidpunkt.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18</a:t>
            </a:fld>
            <a:endParaRPr lang="sv-SE"/>
          </a:p>
        </p:txBody>
      </p:sp>
    </p:spTree>
    <p:extLst>
      <p:ext uri="{BB962C8B-B14F-4D97-AF65-F5344CB8AC3E}">
        <p14:creationId xmlns:p14="http://schemas.microsoft.com/office/powerpoint/2010/main" val="103568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https://www.studera.nu/livet-som-student/har-du-kommit-in/checklista-for-nyantagna/</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19</a:t>
            </a:fld>
            <a:endParaRPr lang="sv-SE"/>
          </a:p>
        </p:txBody>
      </p:sp>
    </p:spTree>
    <p:extLst>
      <p:ext uri="{BB962C8B-B14F-4D97-AF65-F5344CB8AC3E}">
        <p14:creationId xmlns:p14="http://schemas.microsoft.com/office/powerpoint/2010/main" val="102900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 information om viktiga datum, hur du anmäler dig och laddar upp dokument finns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20</a:t>
            </a:fld>
            <a:endParaRPr lang="sv-SE"/>
          </a:p>
        </p:txBody>
      </p:sp>
    </p:spTree>
    <p:extLst>
      <p:ext uri="{BB962C8B-B14F-4D97-AF65-F5344CB8AC3E}">
        <p14:creationId xmlns:p14="http://schemas.microsoft.com/office/powerpoint/2010/main" val="326929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Fram till sista anmälningsdag kan du</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ändra dina val.</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Vill du ändra dig EFTER sista anmälningsdag, kan du göra en sen anmälan till de utbildningar som har en välj-knapp. Det går också bra att stryka utbildningar som du inte längre vill ha med i anmälan.   Den som har sekretessmarkerade</a:t>
            </a:r>
            <a:r>
              <a:rPr lang="sv-SE" baseline="0" dirty="0">
                <a:latin typeface="Times New Roman" pitchFamily="18" charset="0"/>
                <a:ea typeface="ＭＳ Ｐゴシック" pitchFamily="34" charset="-128"/>
              </a:rPr>
              <a:t> uppgifter kan behöva fylla i en blankett. Viktigt att läsa igenom informationen på Antagning.se</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3</a:t>
            </a:fld>
            <a:endParaRPr lang="sv-SE"/>
          </a:p>
        </p:txBody>
      </p:sp>
    </p:spTree>
    <p:extLst>
      <p:ext uri="{BB962C8B-B14F-4D97-AF65-F5344CB8AC3E}">
        <p14:creationId xmlns:p14="http://schemas.microsoft.com/office/powerpoint/2010/main" val="402105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inte har e-legitimation, kan du skapa en profil med ditt svenska personnummer. Du ska INTE skapa profil med din e-postadress! Då kommer inte ditt betyg att föras över från betygsdatabasen</a:t>
            </a:r>
          </a:p>
        </p:txBody>
      </p:sp>
      <p:sp>
        <p:nvSpPr>
          <p:cNvPr id="4" name="Platshållare för bildnummer 3"/>
          <p:cNvSpPr>
            <a:spLocks noGrp="1"/>
          </p:cNvSpPr>
          <p:nvPr>
            <p:ph type="sldNum" sz="quarter" idx="5"/>
          </p:nvPr>
        </p:nvSpPr>
        <p:spPr/>
        <p:txBody>
          <a:bodyPr/>
          <a:lstStyle/>
          <a:p>
            <a:fld id="{C23AAB0C-0305-4F5A-B5F3-AA8079ED15F2}" type="slidenum">
              <a:rPr lang="sv-SE" smtClean="0"/>
              <a:t>4</a:t>
            </a:fld>
            <a:endParaRPr lang="sv-SE"/>
          </a:p>
        </p:txBody>
      </p:sp>
    </p:spTree>
    <p:extLst>
      <p:ext uri="{BB962C8B-B14F-4D97-AF65-F5344CB8AC3E}">
        <p14:creationId xmlns:p14="http://schemas.microsoft.com/office/powerpoint/2010/main" val="144035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0" i="0" dirty="0">
                <a:effectLst/>
                <a:latin typeface="Circular"/>
              </a:rPr>
              <a:t>Du kan söka efter utbildningar och börja på en anmälan utan att logga in, men för att kunna skicka in anmälan måste du ha skapat en profil.</a:t>
            </a:r>
          </a:p>
          <a:p>
            <a:pPr marL="0" indent="0">
              <a:buNone/>
            </a:pPr>
            <a:r>
              <a:rPr lang="sv-SE" sz="1600" i="0" dirty="0">
                <a:effectLst/>
                <a:latin typeface="Circular"/>
              </a:rPr>
              <a:t>För </a:t>
            </a:r>
            <a:r>
              <a:rPr lang="sv-SE" sz="1600" dirty="0" err="1">
                <a:latin typeface="Circular"/>
              </a:rPr>
              <a:t>B</a:t>
            </a:r>
            <a:r>
              <a:rPr lang="sv-SE" sz="1600" i="0" dirty="0" err="1">
                <a:effectLst/>
                <a:latin typeface="Circular"/>
              </a:rPr>
              <a:t>ankID</a:t>
            </a:r>
            <a:r>
              <a:rPr lang="sv-SE" sz="1600" i="0" dirty="0">
                <a:effectLst/>
                <a:latin typeface="Circular"/>
              </a:rPr>
              <a:t> måste du ha ett svenskt personnummer och bankkonto</a:t>
            </a:r>
          </a:p>
          <a:p>
            <a:pPr marL="0" indent="0">
              <a:buNone/>
            </a:pPr>
            <a:r>
              <a:rPr lang="sv-SE" sz="1600" dirty="0">
                <a:latin typeface="Circular"/>
              </a:rPr>
              <a:t>För </a:t>
            </a:r>
            <a:r>
              <a:rPr lang="sv-SE" sz="1600" dirty="0" err="1">
                <a:latin typeface="Circular"/>
              </a:rPr>
              <a:t>FrejaID</a:t>
            </a:r>
            <a:r>
              <a:rPr lang="sv-SE" sz="1600" dirty="0">
                <a:latin typeface="Circular"/>
              </a:rPr>
              <a:t> räcker det att du har ett ID-kort eller ett pass</a:t>
            </a:r>
          </a:p>
          <a:p>
            <a:pPr marL="0" indent="0">
              <a:buNone/>
            </a:pPr>
            <a:endParaRPr lang="sv-SE" sz="1600" dirty="0">
              <a:latin typeface="Circular"/>
            </a:endParaRPr>
          </a:p>
          <a:p>
            <a:pPr marL="0" indent="0">
              <a:buNone/>
            </a:pPr>
            <a:r>
              <a:rPr lang="sv-SE" sz="1600" dirty="0">
                <a:latin typeface="Circular"/>
              </a:rPr>
              <a:t>Du kan också skapa en profil med svenskt personnummer, se nästa bild</a:t>
            </a:r>
          </a:p>
          <a:p>
            <a:pPr marL="0" indent="0">
              <a:buNone/>
            </a:pPr>
            <a:endParaRPr lang="sv-SE" sz="1600" dirty="0">
              <a:latin typeface="Circular"/>
            </a:endParaRPr>
          </a:p>
          <a:p>
            <a:endParaRPr lang="sv-SE" sz="1400" dirty="0"/>
          </a:p>
        </p:txBody>
      </p:sp>
      <p:sp>
        <p:nvSpPr>
          <p:cNvPr id="4" name="Platshållare för bildnummer 3"/>
          <p:cNvSpPr>
            <a:spLocks noGrp="1"/>
          </p:cNvSpPr>
          <p:nvPr>
            <p:ph type="sldNum" sz="quarter" idx="5"/>
          </p:nvPr>
        </p:nvSpPr>
        <p:spPr/>
        <p:txBody>
          <a:bodyPr/>
          <a:lstStyle/>
          <a:p>
            <a:fld id="{C23AAB0C-0305-4F5A-B5F3-AA8079ED15F2}" type="slidenum">
              <a:rPr lang="sv-SE" smtClean="0"/>
              <a:t>5</a:t>
            </a:fld>
            <a:endParaRPr lang="sv-SE"/>
          </a:p>
        </p:txBody>
      </p:sp>
    </p:spTree>
    <p:extLst>
      <p:ext uri="{BB962C8B-B14F-4D97-AF65-F5344CB8AC3E}">
        <p14:creationId xmlns:p14="http://schemas.microsoft.com/office/powerpoint/2010/main" val="411873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som skapar konto med ditt personnummer måste bekräfta din identitet genom att skriva in en engångskod. </a:t>
            </a:r>
          </a:p>
          <a:p>
            <a:r>
              <a:rPr lang="sv-SE" dirty="0"/>
              <a:t>Det kan ta några dagar innan du</a:t>
            </a:r>
            <a:r>
              <a:rPr lang="sv-SE" baseline="0" dirty="0"/>
              <a:t> får koden hemskickad. </a:t>
            </a:r>
          </a:p>
          <a:p>
            <a:r>
              <a:rPr lang="sv-SE" baseline="0" dirty="0"/>
              <a:t>Skriv in koden på ditt konto under rubriken Bekräfta din identitet – </a:t>
            </a:r>
          </a:p>
          <a:p>
            <a:r>
              <a:rPr lang="sv-SE" baseline="0" dirty="0"/>
              <a:t>Du som loggar in med </a:t>
            </a:r>
            <a:r>
              <a:rPr lang="sv-SE" baseline="0" dirty="0" err="1"/>
              <a:t>bankid</a:t>
            </a:r>
            <a:r>
              <a:rPr lang="sv-SE" baseline="0" dirty="0"/>
              <a:t> motsvarande behöver inte göra detta. </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6</a:t>
            </a:fld>
            <a:endParaRPr lang="sv-SE"/>
          </a:p>
        </p:txBody>
      </p:sp>
    </p:spTree>
    <p:extLst>
      <p:ext uri="{BB962C8B-B14F-4D97-AF65-F5344CB8AC3E}">
        <p14:creationId xmlns:p14="http://schemas.microsoft.com/office/powerpoint/2010/main" val="28757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Den som har sekretessmarkerade</a:t>
            </a:r>
            <a:r>
              <a:rPr lang="sv-SE" baseline="0" dirty="0">
                <a:latin typeface="Times New Roman" pitchFamily="18" charset="0"/>
                <a:ea typeface="ＭＳ Ｐゴシック" pitchFamily="34" charset="-128"/>
              </a:rPr>
              <a:t> uppgifter kan behöva fylla i en blankett. </a:t>
            </a:r>
            <a:r>
              <a:rPr lang="sv-SE" b="1" baseline="0" dirty="0">
                <a:latin typeface="Times New Roman" pitchFamily="18" charset="0"/>
                <a:ea typeface="ＭＳ Ｐゴシック" pitchFamily="34" charset="-128"/>
              </a:rPr>
              <a:t>Viktigt att läsa igenom informationen på Antagning.se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latin typeface="Times New Roman"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Times New Roman" pitchFamily="18" charset="0"/>
                <a:ea typeface="ＭＳ Ｐゴシック" pitchFamily="34" charset="-128"/>
              </a:rPr>
              <a:t>https://antagning.se/sv/studier-pa-hogskoleniva/sekretessmarkerade-personuppgifter/</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7</a:t>
            </a:fld>
            <a:endParaRPr lang="sv-SE"/>
          </a:p>
        </p:txBody>
      </p:sp>
    </p:spTree>
    <p:extLst>
      <p:ext uri="{BB962C8B-B14F-4D97-AF65-F5344CB8AC3E}">
        <p14:creationId xmlns:p14="http://schemas.microsoft.com/office/powerpoint/2010/main" val="97731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12 visar hur man</a:t>
            </a:r>
            <a:r>
              <a:rPr lang="sv-SE" baseline="0" dirty="0"/>
              <a:t> </a:t>
            </a:r>
            <a:r>
              <a:rPr lang="sv-SE" dirty="0"/>
              <a:t>svarar om sökande  har ändrat dig sedan</a:t>
            </a:r>
            <a:r>
              <a:rPr lang="sv-SE" baseline="0" dirty="0"/>
              <a:t> hen gjorde sin anmälan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8</a:t>
            </a:fld>
            <a:endParaRPr lang="sv-SE"/>
          </a:p>
        </p:txBody>
      </p:sp>
    </p:spTree>
    <p:extLst>
      <p:ext uri="{BB962C8B-B14F-4D97-AF65-F5344CB8AC3E}">
        <p14:creationId xmlns:p14="http://schemas.microsoft.com/office/powerpoint/2010/main" val="73894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Times New Roman" pitchFamily="18" charset="0"/>
                <a:ea typeface="ＭＳ Ｐゴシック" pitchFamily="34" charset="-128"/>
              </a:rPr>
              <a:t>VIKTIGT:</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Du MÅSTE ha skrivit in aktiveringskoden för att kunna se och svara på antagningsbeskedet. </a:t>
            </a:r>
          </a:p>
          <a:p>
            <a:r>
              <a:rPr lang="sv-SE" dirty="0">
                <a:latin typeface="Times New Roman" pitchFamily="18" charset="0"/>
                <a:ea typeface="ＭＳ Ｐゴシック" pitchFamily="34" charset="-128"/>
              </a:rPr>
              <a:t>Folkbokföringsadressen = där du är skriven,</a:t>
            </a:r>
            <a:r>
              <a:rPr lang="sv-SE" baseline="0" dirty="0">
                <a:latin typeface="Times New Roman" pitchFamily="18" charset="0"/>
                <a:ea typeface="ＭＳ Ｐゴシック" pitchFamily="34" charset="-128"/>
              </a:rPr>
              <a:t> alltså den adress som finns i skattemyndighetens register. </a:t>
            </a:r>
            <a:endParaRPr lang="sv-SE" dirty="0">
              <a:latin typeface="Times New Roman" pitchFamily="18" charset="0"/>
              <a:ea typeface="ＭＳ Ｐゴシック" pitchFamily="34" charset="-128"/>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9</a:t>
            </a:fld>
            <a:endParaRPr lang="sv-SE"/>
          </a:p>
        </p:txBody>
      </p:sp>
    </p:spTree>
    <p:extLst>
      <p:ext uri="{BB962C8B-B14F-4D97-AF65-F5344CB8AC3E}">
        <p14:creationId xmlns:p14="http://schemas.microsoft.com/office/powerpoint/2010/main" val="125448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Med kompletteringar menar man såna handlingar/dokument/papper som du inte har kunnat skicka in tidigare. Kan vara betygshandlingar, intyg från arbetsgivare mm. Betyg/gymnasieexamen</a:t>
            </a:r>
            <a:r>
              <a:rPr lang="sv-FI" baseline="0" dirty="0">
                <a:latin typeface="Times New Roman" pitchFamily="18" charset="0"/>
                <a:ea typeface="ＭＳ Ｐゴシック" pitchFamily="34" charset="-128"/>
              </a:rPr>
              <a:t>. </a:t>
            </a:r>
            <a:r>
              <a:rPr lang="sv-FI" dirty="0">
                <a:latin typeface="Times New Roman" pitchFamily="18" charset="0"/>
                <a:ea typeface="ＭＳ Ｐゴシック" pitchFamily="34" charset="-128"/>
              </a:rPr>
              <a:t>Nu</a:t>
            </a:r>
            <a:r>
              <a:rPr lang="sv-FI" baseline="0" dirty="0">
                <a:latin typeface="Times New Roman" pitchFamily="18" charset="0"/>
                <a:ea typeface="ＭＳ Ｐゴシック" pitchFamily="34" charset="-128"/>
              </a:rPr>
              <a:t> kan man själv scanna in och ladda upp de dokument man ska komplettera med på Antagning.se. Så ladda upp dina dokument så snart du fått dem.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10</a:t>
            </a:fld>
            <a:endParaRPr lang="sv-SE"/>
          </a:p>
        </p:txBody>
      </p:sp>
    </p:spTree>
    <p:extLst>
      <p:ext uri="{BB962C8B-B14F-4D97-AF65-F5344CB8AC3E}">
        <p14:creationId xmlns:p14="http://schemas.microsoft.com/office/powerpoint/2010/main" val="2110632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ACC7C4A8-E311-624A-A3A7-DDB936CE63C0}"/>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C1CC80F5-6E4B-CA4C-9C25-85976CCFDB42}"/>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10" name="Platshållare för bild 8">
            <a:extLst>
              <a:ext uri="{FF2B5EF4-FFF2-40B4-BE49-F238E27FC236}">
                <a16:creationId xmlns:a16="http://schemas.microsoft.com/office/drawing/2014/main" id="{B755B0B2-5C6F-9C47-BF38-DE068EF7E4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5" r="170"/>
          <a:stretch/>
        </p:blipFill>
        <p:spPr>
          <a:xfrm>
            <a:off x="664933" y="2934357"/>
            <a:ext cx="10908000" cy="3420000"/>
          </a:xfrm>
          <a:prstGeom prst="rect">
            <a:avLst/>
          </a:prstGeom>
          <a:solidFill>
            <a:srgbClr val="F3F3F3"/>
          </a:solidFill>
          <a:ln>
            <a:noFill/>
          </a:ln>
        </p:spPr>
      </p:pic>
    </p:spTree>
    <p:extLst>
      <p:ext uri="{BB962C8B-B14F-4D97-AF65-F5344CB8AC3E}">
        <p14:creationId xmlns:p14="http://schemas.microsoft.com/office/powerpoint/2010/main" val="11909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0EC6287-112E-F04B-A030-FFC3D44CA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7" name="Platshållare för datum 3">
            <a:extLst>
              <a:ext uri="{FF2B5EF4-FFF2-40B4-BE49-F238E27FC236}">
                <a16:creationId xmlns:a16="http://schemas.microsoft.com/office/drawing/2014/main" id="{F4C21F57-B167-4944-831B-A0941EC68372}"/>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9CF3DE0-B348-CC49-90AB-D241DB655E4F}" type="datetime1">
              <a:rPr lang="sv-SE" smtClean="0"/>
              <a:t>2025-01-16</a:t>
            </a:fld>
            <a:endParaRPr lang="sv-SE" dirty="0"/>
          </a:p>
        </p:txBody>
      </p:sp>
      <p:sp>
        <p:nvSpPr>
          <p:cNvPr id="10" name="Platshållare för sidfot 4">
            <a:extLst>
              <a:ext uri="{FF2B5EF4-FFF2-40B4-BE49-F238E27FC236}">
                <a16:creationId xmlns:a16="http://schemas.microsoft.com/office/drawing/2014/main" id="{7E7E2719-E28B-A940-AC64-B09B99722490}"/>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D4A57792-5EEE-7248-8457-6FBECA8FE12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8" name="Rubrik 6">
            <a:extLst>
              <a:ext uri="{FF2B5EF4-FFF2-40B4-BE49-F238E27FC236}">
                <a16:creationId xmlns:a16="http://schemas.microsoft.com/office/drawing/2014/main" id="{4A5E5F6E-7209-2446-B866-CAFF4A579BD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50474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5" name="textruta 4"/>
          <p:cNvSpPr txBox="1"/>
          <p:nvPr userDrawn="1"/>
        </p:nvSpPr>
        <p:spPr>
          <a:xfrm>
            <a:off x="4416000" y="2589534"/>
            <a:ext cx="3360000" cy="1384995"/>
          </a:xfrm>
          <a:prstGeom prst="rect">
            <a:avLst/>
          </a:prstGeom>
          <a:noFill/>
        </p:spPr>
        <p:txBody>
          <a:bodyPr wrap="square" rtlCol="0">
            <a:spAutoFit/>
          </a:bodyPr>
          <a:lstStyle/>
          <a:p>
            <a:pPr algn="ctr"/>
            <a:r>
              <a:rPr lang="sv-SE" sz="5400" b="1" dirty="0">
                <a:solidFill>
                  <a:schemeClr val="bg2"/>
                </a:solidFill>
              </a:rPr>
              <a:t>Tack!</a:t>
            </a:r>
          </a:p>
          <a:p>
            <a:pPr algn="ctr"/>
            <a:r>
              <a:rPr lang="sv-SE" sz="3000" b="0" dirty="0" err="1">
                <a:solidFill>
                  <a:schemeClr val="bg2"/>
                </a:solidFill>
              </a:rPr>
              <a:t>www.uhr.se</a:t>
            </a:r>
            <a:endParaRPr lang="sv-SE" sz="3000" b="0" dirty="0">
              <a:solidFill>
                <a:schemeClr val="bg2"/>
              </a:solidFill>
            </a:endParaRPr>
          </a:p>
        </p:txBody>
      </p:sp>
      <p:sp>
        <p:nvSpPr>
          <p:cNvPr id="9" name="Rektangel 9"/>
          <p:cNvSpPr/>
          <p:nvPr userDrawn="1"/>
        </p:nvSpPr>
        <p:spPr>
          <a:xfrm>
            <a:off x="12438926" y="1"/>
            <a:ext cx="2947964"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0" name="textruta 8"/>
          <p:cNvSpPr txBox="1"/>
          <p:nvPr userDrawn="1"/>
        </p:nvSpPr>
        <p:spPr>
          <a:xfrm>
            <a:off x="12475194" y="1"/>
            <a:ext cx="2911697" cy="1200329"/>
          </a:xfrm>
          <a:prstGeom prst="rect">
            <a:avLst/>
          </a:prstGeom>
          <a:noFill/>
        </p:spPr>
        <p:txBody>
          <a:bodyPr wrap="square" rtlCol="0">
            <a:spAutoFit/>
          </a:bodyPr>
          <a:lstStyle/>
          <a:p>
            <a:r>
              <a:rPr lang="sv-SE" sz="1200" dirty="0">
                <a:solidFill>
                  <a:srgbClr val="000000"/>
                </a:solidFill>
              </a:rPr>
              <a:t>Denna layout används för UHR:s </a:t>
            </a:r>
            <a:br>
              <a:rPr lang="sv-SE" sz="1200" dirty="0">
                <a:solidFill>
                  <a:srgbClr val="000000"/>
                </a:solidFill>
              </a:rPr>
            </a:br>
            <a:r>
              <a:rPr lang="sv-SE" sz="1200" dirty="0">
                <a:solidFill>
                  <a:srgbClr val="000000"/>
                </a:solidFill>
              </a:rPr>
              <a:t>samarbetslogotyper/</a:t>
            </a:r>
            <a:br>
              <a:rPr lang="sv-SE" sz="1200" dirty="0">
                <a:solidFill>
                  <a:srgbClr val="000000"/>
                </a:solidFill>
              </a:rPr>
            </a:br>
            <a:r>
              <a:rPr lang="sv-SE" sz="1200" dirty="0">
                <a:solidFill>
                  <a:srgbClr val="000000"/>
                </a:solidFill>
              </a:rPr>
              <a:t>underlogotyper. Placera</a:t>
            </a:r>
            <a:r>
              <a:rPr lang="sv-SE" sz="1200" baseline="0" dirty="0">
                <a:solidFill>
                  <a:srgbClr val="000000"/>
                </a:solidFill>
              </a:rPr>
              <a:t> logotyperna enligt exemplen </a:t>
            </a:r>
            <a:br>
              <a:rPr lang="sv-SE" sz="1200" baseline="0" dirty="0">
                <a:solidFill>
                  <a:srgbClr val="000000"/>
                </a:solidFill>
              </a:rPr>
            </a:br>
            <a:r>
              <a:rPr lang="sv-SE" sz="1200" baseline="0" dirty="0">
                <a:solidFill>
                  <a:srgbClr val="000000"/>
                </a:solidFill>
              </a:rPr>
              <a:t>nedan. </a:t>
            </a:r>
            <a:br>
              <a:rPr lang="sv-SE" sz="1200" baseline="0" dirty="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12608311" y="1015665"/>
            <a:ext cx="2435908"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12608311" y="2525752"/>
            <a:ext cx="2435908"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12608311" y="4042052"/>
            <a:ext cx="2435908" cy="1388968"/>
          </a:xfrm>
          <a:prstGeom prst="rect">
            <a:avLst/>
          </a:prstGeom>
          <a:ln>
            <a:solidFill>
              <a:srgbClr val="000000"/>
            </a:solidFill>
          </a:ln>
        </p:spPr>
      </p:pic>
      <p:pic>
        <p:nvPicPr>
          <p:cNvPr id="16" name="Bildobjekt 15">
            <a:extLst>
              <a:ext uri="{FF2B5EF4-FFF2-40B4-BE49-F238E27FC236}">
                <a16:creationId xmlns:a16="http://schemas.microsoft.com/office/drawing/2014/main" id="{2FC7A085-3B8E-4641-8232-5F2FF6BF7E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Tree>
    <p:extLst>
      <p:ext uri="{BB962C8B-B14F-4D97-AF65-F5344CB8AC3E}">
        <p14:creationId xmlns:p14="http://schemas.microsoft.com/office/powerpoint/2010/main" val="94801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26" name="Rubrik 1">
            <a:extLst>
              <a:ext uri="{FF2B5EF4-FFF2-40B4-BE49-F238E27FC236}">
                <a16:creationId xmlns:a16="http://schemas.microsoft.com/office/drawing/2014/main" id="{47D5AB10-3AFB-744F-9DA1-1836B6C58DA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27" name="Underrubrik 2">
            <a:extLst>
              <a:ext uri="{FF2B5EF4-FFF2-40B4-BE49-F238E27FC236}">
                <a16:creationId xmlns:a16="http://schemas.microsoft.com/office/drawing/2014/main" id="{A2FD1179-4AB1-D04D-BB4D-7BDB274E5288}"/>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9" name="Platshållare för bild 7">
            <a:extLst>
              <a:ext uri="{FF2B5EF4-FFF2-40B4-BE49-F238E27FC236}">
                <a16:creationId xmlns:a16="http://schemas.microsoft.com/office/drawing/2014/main" id="{60C7FE9A-E10B-3D49-97D0-8E85BD50493D}"/>
              </a:ext>
            </a:extLst>
          </p:cNvPr>
          <p:cNvPicPr>
            <a:picLocks noChangeAspect="1"/>
          </p:cNvPicPr>
          <p:nvPr userDrawn="1"/>
        </p:nvPicPr>
        <p:blipFill>
          <a:blip r:embed="rId3">
            <a:extLst>
              <a:ext uri="{28A0092B-C50C-407E-A947-70E740481C1C}">
                <a14:useLocalDpi xmlns:a14="http://schemas.microsoft.com/office/drawing/2010/main" val="0"/>
              </a:ext>
            </a:extLst>
          </a:blip>
          <a:srcRect t="1473" b="1473"/>
          <a:stretch>
            <a:fillRect/>
          </a:stretch>
        </p:blipFill>
        <p:spPr>
          <a:xfrm>
            <a:off x="683593" y="2934357"/>
            <a:ext cx="10908000" cy="3420000"/>
          </a:xfrm>
          <a:prstGeom prst="rect">
            <a:avLst/>
          </a:prstGeom>
        </p:spPr>
      </p:pic>
    </p:spTree>
    <p:extLst>
      <p:ext uri="{BB962C8B-B14F-4D97-AF65-F5344CB8AC3E}">
        <p14:creationId xmlns:p14="http://schemas.microsoft.com/office/powerpoint/2010/main" val="38512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pic>
        <p:nvPicPr>
          <p:cNvPr id="12" name="Platshållare för bild 8">
            <a:extLst>
              <a:ext uri="{FF2B5EF4-FFF2-40B4-BE49-F238E27FC236}">
                <a16:creationId xmlns:a16="http://schemas.microsoft.com/office/drawing/2014/main" id="{B8F3595F-58D6-D44D-B6F8-DB560F80A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51" t="34978" b="20349"/>
          <a:stretch/>
        </p:blipFill>
        <p:spPr>
          <a:xfrm>
            <a:off x="666660" y="2926081"/>
            <a:ext cx="10908000" cy="3420000"/>
          </a:xfrm>
          <a:prstGeom prst="rect">
            <a:avLst/>
          </a:prstGeom>
          <a:solidFill>
            <a:srgbClr val="F3F3F3"/>
          </a:solidFill>
          <a:ln>
            <a:noFill/>
          </a:ln>
        </p:spPr>
      </p:pic>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9" name="Rubrik 1">
            <a:extLst>
              <a:ext uri="{FF2B5EF4-FFF2-40B4-BE49-F238E27FC236}">
                <a16:creationId xmlns:a16="http://schemas.microsoft.com/office/drawing/2014/main" id="{98802B8D-4A30-954F-BB04-1B9563F86A34}"/>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10" name="Underrubrik 2">
            <a:extLst>
              <a:ext uri="{FF2B5EF4-FFF2-40B4-BE49-F238E27FC236}">
                <a16:creationId xmlns:a16="http://schemas.microsoft.com/office/drawing/2014/main" id="{95A06E01-0191-234E-BACA-27E79074AB19}"/>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5017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13" name="Platshållare för bild 7">
            <a:extLst>
              <a:ext uri="{FF2B5EF4-FFF2-40B4-BE49-F238E27FC236}">
                <a16:creationId xmlns:a16="http://schemas.microsoft.com/office/drawing/2014/main" id="{1707A4BF-B669-7E4C-BC27-19A9D78FE50B}"/>
              </a:ext>
            </a:extLst>
          </p:cNvPr>
          <p:cNvSpPr>
            <a:spLocks noGrp="1"/>
          </p:cNvSpPr>
          <p:nvPr>
            <p:ph type="pic" sz="quarter" idx="14" hasCustomPrompt="1"/>
          </p:nvPr>
        </p:nvSpPr>
        <p:spPr>
          <a:xfrm>
            <a:off x="666660" y="2926081"/>
            <a:ext cx="10908000" cy="3420000"/>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BD0A1FFA-1499-5241-ABEE-17F9A745A2B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867CF5D8-9379-9645-B1DD-87554BE4CD36}"/>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25855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799999"/>
            <a:ext cx="9240000" cy="4536000"/>
          </a:xfrm>
        </p:spPr>
        <p:txBody>
          <a:bodyPr/>
          <a:lstStyle>
            <a:lvl1pPr>
              <a:lnSpc>
                <a:spcPts val="2600"/>
              </a:lnSpc>
              <a:defRPr sz="2400"/>
            </a:lvl1pPr>
            <a:lvl2pPr marL="360000" indent="-180975">
              <a:buFont typeface="Symbol" pitchFamily="18" charset="2"/>
              <a:buChar char=""/>
              <a:defRPr sz="2000"/>
            </a:lvl2pPr>
            <a:lvl3pPr marL="540000" indent="-180000">
              <a:buFont typeface="Symbol" pitchFamily="18" charset="2"/>
              <a:buChar char="-"/>
              <a:defRPr sz="1800"/>
            </a:lvl3pPr>
            <a:lvl4pPr marL="720725" indent="-180000">
              <a:buFont typeface="Symbol" pitchFamily="18" charset="2"/>
              <a:buChar char="-"/>
              <a:defRPr sz="1600"/>
            </a:lvl4pPr>
            <a:lvl5pPr marL="898525" indent="-180000">
              <a:buFont typeface="Symbol" pitchFamily="18" charset="2"/>
              <a:buChar char="-"/>
              <a:defRPr sz="1400"/>
            </a:lvl5pPr>
          </a:lstStyle>
          <a:p>
            <a:pPr lvl="0"/>
            <a:r>
              <a:rPr lang="sv-SE"/>
              <a:t>Redigera format för bakgrundstext</a:t>
            </a:r>
          </a:p>
        </p:txBody>
      </p:sp>
      <p:sp>
        <p:nvSpPr>
          <p:cNvPr id="7" name="Rubrik 6"/>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pic>
        <p:nvPicPr>
          <p:cNvPr id="13" name="Bildobjekt 12">
            <a:extLst>
              <a:ext uri="{FF2B5EF4-FFF2-40B4-BE49-F238E27FC236}">
                <a16:creationId xmlns:a16="http://schemas.microsoft.com/office/drawing/2014/main" id="{CBC632B0-B22E-4D4F-B5A6-EBA87681C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BC12BC00-0C28-5449-A6D5-B6F97AE61D26}"/>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B6A527B-DDAA-F345-8766-6C14B78BFFA5}" type="datetime1">
              <a:rPr lang="sv-SE" smtClean="0"/>
              <a:t>2025-01-16</a:t>
            </a:fld>
            <a:endParaRPr lang="sv-SE" dirty="0"/>
          </a:p>
        </p:txBody>
      </p:sp>
      <p:sp>
        <p:nvSpPr>
          <p:cNvPr id="10" name="Platshållare för sidfot 4">
            <a:extLst>
              <a:ext uri="{FF2B5EF4-FFF2-40B4-BE49-F238E27FC236}">
                <a16:creationId xmlns:a16="http://schemas.microsoft.com/office/drawing/2014/main" id="{9BA84916-F3E4-7349-8FD8-A31BE8B7D37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31F79A85-66DA-1D4D-BCF0-0A1C20526FE2}"/>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Tree>
    <p:extLst>
      <p:ext uri="{BB962C8B-B14F-4D97-AF65-F5344CB8AC3E}">
        <p14:creationId xmlns:p14="http://schemas.microsoft.com/office/powerpoint/2010/main" val="295817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800000"/>
            <a:ext cx="6009984" cy="4500000"/>
          </a:xfrm>
        </p:spPr>
        <p:txBody>
          <a:bodyPr/>
          <a:lstStyle>
            <a:lvl1pPr>
              <a:lnSpc>
                <a:spcPts val="2600"/>
              </a:lnSpc>
              <a:defRPr sz="2400">
                <a:solidFill>
                  <a:srgbClr val="000000"/>
                </a:solidFill>
              </a:defRPr>
            </a:lvl1pPr>
            <a:lvl2pPr marL="360000" indent="-180975">
              <a:buFont typeface="Symbol" pitchFamily="18" charset="2"/>
              <a:buChar char=""/>
              <a:defRPr sz="2000">
                <a:solidFill>
                  <a:srgbClr val="000000"/>
                </a:solidFill>
              </a:defRPr>
            </a:lvl2pPr>
            <a:lvl3pPr marL="540000" indent="-180000">
              <a:buFont typeface="Symbol" pitchFamily="18" charset="2"/>
              <a:buChar char="-"/>
              <a:defRPr sz="1800">
                <a:solidFill>
                  <a:srgbClr val="000000"/>
                </a:solidFill>
              </a:defRPr>
            </a:lvl3pPr>
            <a:lvl4pPr marL="720725" indent="-180000">
              <a:buFont typeface="Symbol" pitchFamily="18" charset="2"/>
              <a:buChar char="-"/>
              <a:defRPr sz="1600">
                <a:solidFill>
                  <a:srgbClr val="000000"/>
                </a:solidFill>
              </a:defRPr>
            </a:lvl4pPr>
            <a:lvl5pPr marL="898525" indent="-180000">
              <a:buFont typeface="Symbol" pitchFamily="18" charset="2"/>
              <a:buChar char="-"/>
              <a:defRPr sz="1400">
                <a:solidFill>
                  <a:srgbClr val="000000"/>
                </a:solidFill>
              </a:defRPr>
            </a:lvl5pPr>
          </a:lstStyle>
          <a:p>
            <a:pPr lvl="0"/>
            <a:r>
              <a:rPr lang="sv-SE"/>
              <a:t>Redigera format för bakgrundstext</a:t>
            </a:r>
          </a:p>
        </p:txBody>
      </p:sp>
      <p:sp>
        <p:nvSpPr>
          <p:cNvPr id="4" name="Platshållare för datum 3"/>
          <p:cNvSpPr>
            <a:spLocks noGrp="1"/>
          </p:cNvSpPr>
          <p:nvPr>
            <p:ph type="dt" sz="half" idx="10"/>
          </p:nvPr>
        </p:nvSpPr>
        <p:spPr>
          <a:xfrm>
            <a:off x="8625055" y="6434434"/>
            <a:ext cx="2880000" cy="144000"/>
          </a:xfrm>
          <a:prstGeom prst="rect">
            <a:avLst/>
          </a:prstGeom>
        </p:spPr>
        <p:txBody>
          <a:bodyPr rIns="0"/>
          <a:lstStyle>
            <a:lvl1pPr algn="r">
              <a:defRPr sz="1200"/>
            </a:lvl1pPr>
          </a:lstStyle>
          <a:p>
            <a:fld id="{95EA90BC-AECA-BB45-BDF7-8CE2D8ABEFF3}" type="datetime1">
              <a:rPr lang="sv-SE" smtClean="0"/>
              <a:t>2025-01-16</a:t>
            </a:fld>
            <a:endParaRPr lang="sv-SE" dirty="0"/>
          </a:p>
        </p:txBody>
      </p:sp>
      <p:sp>
        <p:nvSpPr>
          <p:cNvPr id="5" name="Platshållare för sidfot 4"/>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6" name="Platshållare för bildnummer 5"/>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pic>
        <p:nvPicPr>
          <p:cNvPr id="12" name="Bildobjekt 11">
            <a:extLst>
              <a:ext uri="{FF2B5EF4-FFF2-40B4-BE49-F238E27FC236}">
                <a16:creationId xmlns:a16="http://schemas.microsoft.com/office/drawing/2014/main" id="{FC88F2AB-F57E-4E49-8DBD-F9C032BC7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Rubrik 6">
            <a:extLst>
              <a:ext uri="{FF2B5EF4-FFF2-40B4-BE49-F238E27FC236}">
                <a16:creationId xmlns:a16="http://schemas.microsoft.com/office/drawing/2014/main" id="{92D30F36-BDF5-4145-9C99-8C98739C8529}"/>
              </a:ext>
            </a:extLst>
          </p:cNvPr>
          <p:cNvSpPr>
            <a:spLocks noGrp="1"/>
          </p:cNvSpPr>
          <p:nvPr>
            <p:ph type="title"/>
          </p:nvPr>
        </p:nvSpPr>
        <p:spPr>
          <a:xfrm>
            <a:off x="683999" y="1139339"/>
            <a:ext cx="10888934" cy="522885"/>
          </a:xfrm>
        </p:spPr>
        <p:txBody>
          <a:bodyPr/>
          <a:lstStyle>
            <a:lvl1pPr>
              <a:defRPr>
                <a:solidFill>
                  <a:schemeClr val="bg2"/>
                </a:solidFill>
              </a:defRPr>
            </a:lvl1pPr>
          </a:lstStyle>
          <a:p>
            <a:r>
              <a:rPr lang="sv-SE"/>
              <a:t>Klicka här för att ändra format</a:t>
            </a:r>
            <a:endParaRPr lang="sv-SE" dirty="0"/>
          </a:p>
        </p:txBody>
      </p:sp>
      <p:sp>
        <p:nvSpPr>
          <p:cNvPr id="9" name="Platshållare för bild 7">
            <a:extLst>
              <a:ext uri="{FF2B5EF4-FFF2-40B4-BE49-F238E27FC236}">
                <a16:creationId xmlns:a16="http://schemas.microsoft.com/office/drawing/2014/main" id="{D7F9B4A1-0608-0641-90B5-D56C06984964}"/>
              </a:ext>
            </a:extLst>
          </p:cNvPr>
          <p:cNvSpPr>
            <a:spLocks noGrp="1"/>
          </p:cNvSpPr>
          <p:nvPr>
            <p:ph type="pic" sz="quarter" idx="13" hasCustomPrompt="1"/>
          </p:nvPr>
        </p:nvSpPr>
        <p:spPr>
          <a:xfrm>
            <a:off x="7153200" y="1800000"/>
            <a:ext cx="5020512" cy="3784896"/>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Tree>
    <p:extLst>
      <p:ext uri="{BB962C8B-B14F-4D97-AF65-F5344CB8AC3E}">
        <p14:creationId xmlns:p14="http://schemas.microsoft.com/office/powerpoint/2010/main" val="111325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438715"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2" name="Bildobjekt 11">
            <a:extLst>
              <a:ext uri="{FF2B5EF4-FFF2-40B4-BE49-F238E27FC236}">
                <a16:creationId xmlns:a16="http://schemas.microsoft.com/office/drawing/2014/main" id="{0751A1A5-F0F3-4449-8A55-E239F53EF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5FD5D8BC-7CF2-C049-A7C0-C2AEFB0F5A0E}"/>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43800EE4-4A63-0E45-B8A5-29C3532C6BA2}" type="datetime1">
              <a:rPr lang="sv-SE" smtClean="0"/>
              <a:t>2025-01-16</a:t>
            </a:fld>
            <a:endParaRPr lang="sv-SE" dirty="0"/>
          </a:p>
        </p:txBody>
      </p:sp>
      <p:sp>
        <p:nvSpPr>
          <p:cNvPr id="10" name="Platshållare för sidfot 4">
            <a:extLst>
              <a:ext uri="{FF2B5EF4-FFF2-40B4-BE49-F238E27FC236}">
                <a16:creationId xmlns:a16="http://schemas.microsoft.com/office/drawing/2014/main" id="{558BC6D7-DE12-A24F-974F-AC65BE99FE8A}"/>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3" name="Platshållare för bildnummer 5">
            <a:extLst>
              <a:ext uri="{FF2B5EF4-FFF2-40B4-BE49-F238E27FC236}">
                <a16:creationId xmlns:a16="http://schemas.microsoft.com/office/drawing/2014/main" id="{A4824048-4A38-0442-8DA9-F255AFD17B6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1" name="Rubrik 6">
            <a:extLst>
              <a:ext uri="{FF2B5EF4-FFF2-40B4-BE49-F238E27FC236}">
                <a16:creationId xmlns:a16="http://schemas.microsoft.com/office/drawing/2014/main" id="{87574945-318F-E94C-8A74-750A96155D1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
        <p:nvSpPr>
          <p:cNvPr id="15" name="Platshållare för innehåll 3">
            <a:extLst>
              <a:ext uri="{FF2B5EF4-FFF2-40B4-BE49-F238E27FC236}">
                <a16:creationId xmlns:a16="http://schemas.microsoft.com/office/drawing/2014/main" id="{B62A1765-2856-7944-8850-90C8C033CD43}"/>
              </a:ext>
            </a:extLst>
          </p:cNvPr>
          <p:cNvSpPr>
            <a:spLocks noGrp="1"/>
          </p:cNvSpPr>
          <p:nvPr>
            <p:ph sz="half" idx="13"/>
          </p:nvPr>
        </p:nvSpPr>
        <p:spPr>
          <a:xfrm>
            <a:off x="683999" y="1789772"/>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Tree>
    <p:extLst>
      <p:ext uri="{BB962C8B-B14F-4D97-AF65-F5344CB8AC3E}">
        <p14:creationId xmlns:p14="http://schemas.microsoft.com/office/powerpoint/2010/main" val="41872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9" name="Platshållare för innehåll 3"/>
          <p:cNvSpPr>
            <a:spLocks noGrp="1"/>
          </p:cNvSpPr>
          <p:nvPr>
            <p:ph sz="half" idx="14"/>
          </p:nvPr>
        </p:nvSpPr>
        <p:spPr>
          <a:xfrm>
            <a:off x="5438715" y="4048848"/>
            <a:ext cx="4502400" cy="2232000"/>
          </a:xfrm>
        </p:spPr>
        <p:txBody>
          <a:bodyPr vert="horz" lIns="0" tIns="0" rIns="0" bIns="0" rtlCol="0">
            <a:noAutofit/>
          </a:bodyPr>
          <a:lstStyle>
            <a:lvl1pPr>
              <a:lnSpc>
                <a:spcPts val="2600"/>
              </a:lnSpc>
              <a:defRPr lang="sv-SE" sz="2400" smtClean="0"/>
            </a:lvl1pPr>
            <a:lvl2pPr>
              <a:defRPr lang="sv-SE" sz="18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3" name="Bildobjekt 12">
            <a:extLst>
              <a:ext uri="{FF2B5EF4-FFF2-40B4-BE49-F238E27FC236}">
                <a16:creationId xmlns:a16="http://schemas.microsoft.com/office/drawing/2014/main" id="{8B2334E3-4BBE-D345-8243-0B8B6C21F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Platshållare för datum 3">
            <a:extLst>
              <a:ext uri="{FF2B5EF4-FFF2-40B4-BE49-F238E27FC236}">
                <a16:creationId xmlns:a16="http://schemas.microsoft.com/office/drawing/2014/main" id="{73B59F88-D99D-F947-A10C-C7B95C65C1AC}"/>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CABC2252-8442-5A4D-B81A-4284341203B7}" type="datetime1">
              <a:rPr lang="sv-SE" smtClean="0"/>
              <a:t>2025-01-16</a:t>
            </a:fld>
            <a:endParaRPr lang="sv-SE" dirty="0"/>
          </a:p>
        </p:txBody>
      </p:sp>
      <p:sp>
        <p:nvSpPr>
          <p:cNvPr id="11" name="Platshållare för sidfot 4">
            <a:extLst>
              <a:ext uri="{FF2B5EF4-FFF2-40B4-BE49-F238E27FC236}">
                <a16:creationId xmlns:a16="http://schemas.microsoft.com/office/drawing/2014/main" id="{82AE0484-C9EF-974A-AB23-46D5649B8161}"/>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4" name="Platshållare för bildnummer 5">
            <a:extLst>
              <a:ext uri="{FF2B5EF4-FFF2-40B4-BE49-F238E27FC236}">
                <a16:creationId xmlns:a16="http://schemas.microsoft.com/office/drawing/2014/main" id="{A2E17BA5-5BAC-444E-BD73-9600F0C8D40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2" name="Rubrik 6">
            <a:extLst>
              <a:ext uri="{FF2B5EF4-FFF2-40B4-BE49-F238E27FC236}">
                <a16:creationId xmlns:a16="http://schemas.microsoft.com/office/drawing/2014/main" id="{BBF332E7-FE3D-814F-95E6-7DF805DF978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6797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8" name="Platshållare för innehåll 2"/>
          <p:cNvSpPr>
            <a:spLocks noGrp="1"/>
          </p:cNvSpPr>
          <p:nvPr>
            <p:ph sz="half" idx="13"/>
          </p:nvPr>
        </p:nvSpPr>
        <p:spPr>
          <a:xfrm>
            <a:off x="684000"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9" name="Platshållare för innehåll 3"/>
          <p:cNvSpPr>
            <a:spLocks noGrp="1"/>
          </p:cNvSpPr>
          <p:nvPr>
            <p:ph sz="half" idx="14"/>
          </p:nvPr>
        </p:nvSpPr>
        <p:spPr>
          <a:xfrm>
            <a:off x="5438715"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pic>
        <p:nvPicPr>
          <p:cNvPr id="14" name="Bildobjekt 13">
            <a:extLst>
              <a:ext uri="{FF2B5EF4-FFF2-40B4-BE49-F238E27FC236}">
                <a16:creationId xmlns:a16="http://schemas.microsoft.com/office/drawing/2014/main" id="{38B9FF5E-598D-6245-BE00-76D087E10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1" name="Platshållare för datum 3">
            <a:extLst>
              <a:ext uri="{FF2B5EF4-FFF2-40B4-BE49-F238E27FC236}">
                <a16:creationId xmlns:a16="http://schemas.microsoft.com/office/drawing/2014/main" id="{A24DBE9A-714C-4644-9902-7C7FF31C446A}"/>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585C45CE-4912-C24F-8AC9-565BA8ACEA81}" type="datetime1">
              <a:rPr lang="sv-SE" smtClean="0"/>
              <a:t>2025-01-16</a:t>
            </a:fld>
            <a:endParaRPr lang="sv-SE" dirty="0"/>
          </a:p>
        </p:txBody>
      </p:sp>
      <p:sp>
        <p:nvSpPr>
          <p:cNvPr id="12" name="Platshållare för sidfot 4">
            <a:extLst>
              <a:ext uri="{FF2B5EF4-FFF2-40B4-BE49-F238E27FC236}">
                <a16:creationId xmlns:a16="http://schemas.microsoft.com/office/drawing/2014/main" id="{A485F16A-94AA-8A48-8B7F-FA0D02C9381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5" name="Platshållare för bildnummer 5">
            <a:extLst>
              <a:ext uri="{FF2B5EF4-FFF2-40B4-BE49-F238E27FC236}">
                <a16:creationId xmlns:a16="http://schemas.microsoft.com/office/drawing/2014/main" id="{98115E1A-3329-584A-99D5-34452975602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3" name="Rubrik 6">
            <a:extLst>
              <a:ext uri="{FF2B5EF4-FFF2-40B4-BE49-F238E27FC236}">
                <a16:creationId xmlns:a16="http://schemas.microsoft.com/office/drawing/2014/main" id="{4D1860A3-D78F-5344-B843-4EB709F9A1A9}"/>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8746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anguageTextBox"/>
          <p:cNvSpPr txBox="1"/>
          <p:nvPr userDrawn="1"/>
        </p:nvSpPr>
        <p:spPr>
          <a:xfrm>
            <a:off x="84666667" y="63500000"/>
            <a:ext cx="197490" cy="107722"/>
          </a:xfrm>
          <a:prstGeom prst="rect">
            <a:avLst/>
          </a:prstGeom>
          <a:noFill/>
        </p:spPr>
        <p:txBody>
          <a:bodyPr vert="horz" wrap="none" rtlCol="0">
            <a:spAutoFit/>
          </a:bodyPr>
          <a:lstStyle/>
          <a:p>
            <a:r>
              <a:rPr lang="sv-SE" sz="100" dirty="0" err="1"/>
              <a:t>Sv</a:t>
            </a:r>
            <a:endParaRPr lang="sv-SE" sz="100" dirty="0"/>
          </a:p>
        </p:txBody>
      </p:sp>
      <p:sp>
        <p:nvSpPr>
          <p:cNvPr id="2" name="Platshållare för rubrik 1"/>
          <p:cNvSpPr>
            <a:spLocks noGrp="1"/>
          </p:cNvSpPr>
          <p:nvPr>
            <p:ph type="title"/>
          </p:nvPr>
        </p:nvSpPr>
        <p:spPr>
          <a:xfrm>
            <a:off x="719402" y="324000"/>
            <a:ext cx="10782207" cy="86409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20000" y="1379909"/>
            <a:ext cx="9240000" cy="4392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398777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0" r:id="rId5"/>
    <p:sldLayoutId id="2147483686" r:id="rId6"/>
    <p:sldLayoutId id="2147483681" r:id="rId7"/>
    <p:sldLayoutId id="2147483682" r:id="rId8"/>
    <p:sldLayoutId id="2147483683" r:id="rId9"/>
    <p:sldLayoutId id="2147483684" r:id="rId10"/>
    <p:sldLayoutId id="2147483690" r:id="rId11"/>
  </p:sldLayoutIdLst>
  <p:hf sldNum="0" hdr="0" ftr="0" dt="0"/>
  <p:txStyles>
    <p:titleStyle>
      <a:lvl1pPr algn="l" defTabSz="914400" rtl="0" eaLnBrk="1" latinLnBrk="0" hangingPunct="1">
        <a:spcBef>
          <a:spcPct val="0"/>
        </a:spcBef>
        <a:buNone/>
        <a:defRPr sz="3000" b="1" kern="1200">
          <a:solidFill>
            <a:srgbClr val="000000"/>
          </a:solidFill>
          <a:latin typeface="+mj-lt"/>
          <a:ea typeface="+mj-ea"/>
          <a:cs typeface="+mj-cs"/>
        </a:defRPr>
      </a:lvl1pPr>
    </p:titleStyle>
    <p:bodyStyle>
      <a:lvl1pPr marL="180975" indent="-180975" algn="l" defTabSz="914400" rtl="0" eaLnBrk="1" latinLnBrk="0" hangingPunct="1">
        <a:lnSpc>
          <a:spcPts val="2100"/>
        </a:lnSpc>
        <a:spcBef>
          <a:spcPts val="1400"/>
        </a:spcBef>
        <a:buFont typeface="Arial" pitchFamily="34" charset="0"/>
        <a:buChar char="•"/>
        <a:defRPr sz="2000" kern="1200">
          <a:solidFill>
            <a:srgbClr val="000000"/>
          </a:solidFill>
          <a:latin typeface="+mn-lt"/>
          <a:ea typeface="+mn-ea"/>
          <a:cs typeface="+mn-cs"/>
        </a:defRPr>
      </a:lvl1pPr>
      <a:lvl2pPr marL="414000" indent="-144000" algn="l" defTabSz="914400" rtl="0" eaLnBrk="1" latinLnBrk="0" hangingPunct="1">
        <a:lnSpc>
          <a:spcPct val="100000"/>
        </a:lnSpc>
        <a:spcBef>
          <a:spcPts val="0"/>
        </a:spcBef>
        <a:buFont typeface="Calibri" pitchFamily="34" charset="0"/>
        <a:buChar char="̶"/>
        <a:defRPr sz="1700" kern="1200">
          <a:solidFill>
            <a:srgbClr val="000000"/>
          </a:solidFill>
          <a:latin typeface="+mn-lt"/>
          <a:ea typeface="+mn-ea"/>
          <a:cs typeface="+mn-cs"/>
        </a:defRPr>
      </a:lvl2pPr>
      <a:lvl3pPr marL="576000" indent="-108000" algn="l" defTabSz="914400" rtl="0" eaLnBrk="1" latinLnBrk="0" hangingPunct="1">
        <a:lnSpc>
          <a:spcPct val="100000"/>
        </a:lnSpc>
        <a:spcBef>
          <a:spcPts val="0"/>
        </a:spcBef>
        <a:buFont typeface="Calibri" pitchFamily="34" charset="0"/>
        <a:buChar char="̶"/>
        <a:defRPr sz="1500" kern="1200">
          <a:solidFill>
            <a:srgbClr val="000000"/>
          </a:solidFill>
          <a:latin typeface="+mn-lt"/>
          <a:ea typeface="+mn-ea"/>
          <a:cs typeface="+mn-cs"/>
        </a:defRPr>
      </a:lvl3pPr>
      <a:lvl4pPr marL="720725" indent="-92075" algn="l" defTabSz="914400" rtl="0" eaLnBrk="1" latinLnBrk="0" hangingPunct="1">
        <a:lnSpc>
          <a:spcPct val="100000"/>
        </a:lnSpc>
        <a:spcBef>
          <a:spcPts val="0"/>
        </a:spcBef>
        <a:buFont typeface="Calibri" pitchFamily="34" charset="0"/>
        <a:buChar char="̶"/>
        <a:defRPr sz="1300" kern="1200">
          <a:solidFill>
            <a:srgbClr val="000000"/>
          </a:solidFill>
          <a:latin typeface="+mn-lt"/>
          <a:ea typeface="+mn-ea"/>
          <a:cs typeface="+mn-cs"/>
        </a:defRPr>
      </a:lvl4pPr>
      <a:lvl5pPr marL="828000" indent="-72000" algn="l" defTabSz="914400" rtl="0" eaLnBrk="1" latinLnBrk="0" hangingPunct="1">
        <a:lnSpc>
          <a:spcPct val="100000"/>
        </a:lnSpc>
        <a:spcBef>
          <a:spcPts val="0"/>
        </a:spcBef>
        <a:buFont typeface="Calibri"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udera.nu/livet-som-student/har-du-kommit-in/checklista-for-nyantagna/"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ntagning.se/sv/anmal-dig-sa-har/tva-vagar-till-webbanmalan/skapa-kont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antagning.se/sv/studier-pa-hogskoleniva/sekretessmarkerade-personuppgif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a:t>För vägledare </a:t>
            </a:r>
          </a:p>
        </p:txBody>
      </p:sp>
      <p:sp>
        <p:nvSpPr>
          <p:cNvPr id="4" name="Platshållare för text 3"/>
          <p:cNvSpPr>
            <a:spLocks noGrp="1"/>
          </p:cNvSpPr>
          <p:nvPr>
            <p:ph type="body" sz="quarter" idx="16"/>
          </p:nvPr>
        </p:nvSpPr>
        <p:spPr/>
        <p:txBody>
          <a:bodyPr/>
          <a:lstStyle/>
          <a:p>
            <a:endParaRPr lang="sv-SE" dirty="0"/>
          </a:p>
        </p:txBody>
      </p:sp>
      <p:sp>
        <p:nvSpPr>
          <p:cNvPr id="5" name="Rubrik 4"/>
          <p:cNvSpPr>
            <a:spLocks noGrp="1"/>
          </p:cNvSpPr>
          <p:nvPr>
            <p:ph type="ctrTitle"/>
          </p:nvPr>
        </p:nvSpPr>
        <p:spPr/>
        <p:txBody>
          <a:bodyPr/>
          <a:lstStyle/>
          <a:p>
            <a:r>
              <a:rPr lang="sv-SE" dirty="0"/>
              <a:t>Så här anmäler du dig till högskolan</a:t>
            </a:r>
          </a:p>
        </p:txBody>
      </p:sp>
      <p:sp>
        <p:nvSpPr>
          <p:cNvPr id="6" name="Underrubrik 5"/>
          <p:cNvSpPr>
            <a:spLocks noGrp="1"/>
          </p:cNvSpPr>
          <p:nvPr>
            <p:ph type="subTitle" idx="1"/>
          </p:nvPr>
        </p:nvSpPr>
        <p:spPr/>
        <p:txBody>
          <a:bodyPr/>
          <a:lstStyle/>
          <a:p>
            <a:r>
              <a:rPr lang="sv-SE" dirty="0"/>
              <a:t>Generell presentation </a:t>
            </a:r>
          </a:p>
        </p:txBody>
      </p:sp>
      <p:sp>
        <p:nvSpPr>
          <p:cNvPr id="8" name="Platshållare för bild 7">
            <a:extLst>
              <a:ext uri="{FF2B5EF4-FFF2-40B4-BE49-F238E27FC236}">
                <a16:creationId xmlns:a16="http://schemas.microsoft.com/office/drawing/2014/main" id="{8842F820-0AB2-408E-BE23-F61572C19A1B}"/>
              </a:ext>
            </a:extLst>
          </p:cNvPr>
          <p:cNvSpPr>
            <a:spLocks noGrp="1"/>
          </p:cNvSpPr>
          <p:nvPr>
            <p:ph type="pic" sz="quarter" idx="14"/>
          </p:nvPr>
        </p:nvSpPr>
        <p:spPr/>
        <p:txBody>
          <a:bodyPr/>
          <a:lstStyle/>
          <a:p>
            <a:endParaRPr lang="sv-SE"/>
          </a:p>
        </p:txBody>
      </p:sp>
      <p:pic>
        <p:nvPicPr>
          <p:cNvPr id="10" name="Bildobjekt 9">
            <a:extLst>
              <a:ext uri="{FF2B5EF4-FFF2-40B4-BE49-F238E27FC236}">
                <a16:creationId xmlns:a16="http://schemas.microsoft.com/office/drawing/2014/main" id="{E7F1D86D-86A1-492E-B2F7-C63085967B5D}"/>
              </a:ext>
            </a:extLst>
          </p:cNvPr>
          <p:cNvPicPr>
            <a:picLocks noChangeAspect="1"/>
          </p:cNvPicPr>
          <p:nvPr/>
        </p:nvPicPr>
        <p:blipFill>
          <a:blip r:embed="rId2"/>
          <a:stretch>
            <a:fillRect/>
          </a:stretch>
        </p:blipFill>
        <p:spPr>
          <a:xfrm>
            <a:off x="666660" y="1824729"/>
            <a:ext cx="11189610" cy="4885604"/>
          </a:xfrm>
          <a:prstGeom prst="rect">
            <a:avLst/>
          </a:prstGeom>
        </p:spPr>
      </p:pic>
      <p:sp>
        <p:nvSpPr>
          <p:cNvPr id="2" name="Rektangel 1">
            <a:extLst>
              <a:ext uri="{FF2B5EF4-FFF2-40B4-BE49-F238E27FC236}">
                <a16:creationId xmlns:a16="http://schemas.microsoft.com/office/drawing/2014/main" id="{B0917905-15DB-0E20-D38C-F6987C786BD5}"/>
              </a:ext>
            </a:extLst>
          </p:cNvPr>
          <p:cNvSpPr/>
          <p:nvPr/>
        </p:nvSpPr>
        <p:spPr>
          <a:xfrm>
            <a:off x="1861851" y="5706737"/>
            <a:ext cx="141015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53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FI" dirty="0"/>
              <a:t>Kolla först om din skola är ansluten till nationella betygsdatabasen. Är den det, behöver du </a:t>
            </a:r>
            <a:r>
              <a:rPr lang="sv-FI" b="1" dirty="0"/>
              <a:t>inte</a:t>
            </a:r>
            <a:r>
              <a:rPr lang="sv-FI" dirty="0"/>
              <a:t> ladda upp/skicka in  dina betyg</a:t>
            </a:r>
          </a:p>
          <a:p>
            <a:pPr>
              <a:lnSpc>
                <a:spcPct val="150000"/>
              </a:lnSpc>
              <a:defRPr/>
            </a:pPr>
            <a:r>
              <a:rPr lang="sv-FI" dirty="0"/>
              <a:t>Du skannar själv in de dokument du behöver komplettera med direkt på Mina sidor</a:t>
            </a:r>
            <a:endParaRPr lang="sv-SE" dirty="0"/>
          </a:p>
          <a:p>
            <a:endParaRPr lang="sv-SE" dirty="0"/>
          </a:p>
        </p:txBody>
      </p:sp>
      <p:sp>
        <p:nvSpPr>
          <p:cNvPr id="3" name="Rubrik 2"/>
          <p:cNvSpPr>
            <a:spLocks noGrp="1"/>
          </p:cNvSpPr>
          <p:nvPr>
            <p:ph type="title"/>
          </p:nvPr>
        </p:nvSpPr>
        <p:spPr/>
        <p:txBody>
          <a:bodyPr/>
          <a:lstStyle/>
          <a:p>
            <a:r>
              <a:rPr lang="sv-SE" dirty="0"/>
              <a:t>Deadline för kompletteringar i mitten av juni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76564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kommer att få en påminnelse till din mejladress om att gå in på Mina sidor och kontrollera att de uppgifter som registrerats i ditt namn stämmer </a:t>
            </a:r>
            <a:endParaRPr lang="sv-FI" dirty="0"/>
          </a:p>
          <a:p>
            <a:pPr>
              <a:lnSpc>
                <a:spcPct val="150000"/>
              </a:lnSpc>
              <a:defRPr/>
            </a:pPr>
            <a:r>
              <a:rPr lang="sv-FI" dirty="0"/>
              <a:t>Om du upptäcker något fel, ta kontakt med </a:t>
            </a:r>
            <a:r>
              <a:rPr lang="sv-SE" dirty="0">
                <a:hlinkClick r:id="rId3"/>
              </a:rPr>
              <a:t>Antagningsservice</a:t>
            </a:r>
            <a:endParaRPr lang="sv-SE" dirty="0"/>
          </a:p>
        </p:txBody>
      </p:sp>
      <p:sp>
        <p:nvSpPr>
          <p:cNvPr id="3" name="Rubrik 2"/>
          <p:cNvSpPr>
            <a:spLocks noGrp="1"/>
          </p:cNvSpPr>
          <p:nvPr>
            <p:ph type="title"/>
          </p:nvPr>
        </p:nvSpPr>
        <p:spPr/>
        <p:txBody>
          <a:bodyPr/>
          <a:lstStyle/>
          <a:p>
            <a:r>
              <a:rPr lang="sv-SE" dirty="0"/>
              <a:t>Håll koll på dina uppgifter</a:t>
            </a:r>
          </a:p>
        </p:txBody>
      </p:sp>
      <p:pic>
        <p:nvPicPr>
          <p:cNvPr id="5" name="Platshållare för bild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7952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I början av juli publiceras ”antagningsbesked med svarskrav” </a:t>
            </a:r>
          </a:p>
          <a:p>
            <a:pPr>
              <a:lnSpc>
                <a:spcPct val="150000"/>
              </a:lnSpc>
              <a:defRPr/>
            </a:pPr>
            <a:r>
              <a:rPr lang="sv-SE" dirty="0"/>
              <a:t>I antagningsbeskedet ser du om du är:</a:t>
            </a:r>
          </a:p>
          <a:p>
            <a:pPr>
              <a:lnSpc>
                <a:spcPct val="150000"/>
              </a:lnSpc>
              <a:buFontTx/>
              <a:buChar char="-"/>
              <a:defRPr/>
            </a:pPr>
            <a:r>
              <a:rPr lang="sv-SE" dirty="0"/>
              <a:t> antagen eller reservplacerad</a:t>
            </a:r>
          </a:p>
          <a:p>
            <a:pPr>
              <a:lnSpc>
                <a:spcPct val="150000"/>
              </a:lnSpc>
              <a:buNone/>
              <a:defRPr/>
            </a:pPr>
            <a:r>
              <a:rPr lang="sv-SE" dirty="0"/>
              <a:t>-  struken för att du inte var behörig till utbildningen</a:t>
            </a:r>
          </a:p>
          <a:p>
            <a:endParaRPr lang="sv-SE" dirty="0"/>
          </a:p>
        </p:txBody>
      </p:sp>
      <p:sp>
        <p:nvSpPr>
          <p:cNvPr id="3" name="Rubrik 2"/>
          <p:cNvSpPr>
            <a:spLocks noGrp="1"/>
          </p:cNvSpPr>
          <p:nvPr>
            <p:ph type="title"/>
          </p:nvPr>
        </p:nvSpPr>
        <p:spPr/>
        <p:txBody>
          <a:bodyPr/>
          <a:lstStyle/>
          <a:p>
            <a:r>
              <a:rPr lang="sv-SE" dirty="0"/>
              <a:t>Antagningsbesked första delen av juli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a:xfrm>
            <a:off x="7171488" y="1750573"/>
            <a:ext cx="5020512" cy="3784896"/>
          </a:xfrm>
        </p:spPr>
      </p:pic>
    </p:spTree>
    <p:extLst>
      <p:ext uri="{BB962C8B-B14F-4D97-AF65-F5344CB8AC3E}">
        <p14:creationId xmlns:p14="http://schemas.microsoft.com/office/powerpoint/2010/main" val="91644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För att inte förlora din studieplats eller reservplats </a:t>
            </a:r>
            <a:r>
              <a:rPr lang="sv-SE" b="1" dirty="0">
                <a:solidFill>
                  <a:srgbClr val="FF0000"/>
                </a:solidFill>
              </a:rPr>
              <a:t>måste du tacka ja</a:t>
            </a:r>
            <a:r>
              <a:rPr lang="sv-SE" dirty="0">
                <a:solidFill>
                  <a:srgbClr val="FF0000"/>
                </a:solidFill>
              </a:rPr>
              <a:t> </a:t>
            </a:r>
            <a:r>
              <a:rPr lang="sv-SE" dirty="0"/>
              <a:t>till den eller de platser du erbjudits</a:t>
            </a:r>
          </a:p>
          <a:p>
            <a:pPr>
              <a:lnSpc>
                <a:spcPct val="150000"/>
              </a:lnSpc>
              <a:defRPr/>
            </a:pPr>
            <a:r>
              <a:rPr lang="sv-SE" dirty="0"/>
              <a:t>Du måste också tacka nej till de platser du inte vill ha</a:t>
            </a:r>
            <a:endParaRPr lang="sv-FI" dirty="0"/>
          </a:p>
          <a:p>
            <a:pPr>
              <a:lnSpc>
                <a:spcPct val="150000"/>
              </a:lnSpc>
              <a:defRPr/>
            </a:pPr>
            <a:r>
              <a:rPr lang="sv-FI" dirty="0"/>
              <a:t>Du får en bekräftelse på hur du svarat, dels på webben, dels via e-post. </a:t>
            </a:r>
            <a:r>
              <a:rPr lang="sv-FI" b="1" dirty="0">
                <a:solidFill>
                  <a:srgbClr val="FF0000"/>
                </a:solidFill>
              </a:rPr>
              <a:t>Spara den. </a:t>
            </a:r>
          </a:p>
          <a:p>
            <a:endParaRPr lang="sv-SE" dirty="0"/>
          </a:p>
        </p:txBody>
      </p:sp>
      <p:sp>
        <p:nvSpPr>
          <p:cNvPr id="3" name="Rubrik 2"/>
          <p:cNvSpPr>
            <a:spLocks noGrp="1"/>
          </p:cNvSpPr>
          <p:nvPr>
            <p:ph type="title"/>
          </p:nvPr>
        </p:nvSpPr>
        <p:spPr/>
        <p:txBody>
          <a:bodyPr/>
          <a:lstStyle/>
          <a:p>
            <a:r>
              <a:rPr lang="sv-SE" dirty="0"/>
              <a:t>Du måste svara på ditt antagningsbesked</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252" b="13252"/>
          <a:stretch>
            <a:fillRect/>
          </a:stretch>
        </p:blipFill>
        <p:spPr/>
      </p:pic>
    </p:spTree>
    <p:extLst>
      <p:ext uri="{BB962C8B-B14F-4D97-AF65-F5344CB8AC3E}">
        <p14:creationId xmlns:p14="http://schemas.microsoft.com/office/powerpoint/2010/main" val="67328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Tänk igenom dina svar</a:t>
            </a:r>
          </a:p>
        </p:txBody>
      </p:sp>
      <p:pic>
        <p:nvPicPr>
          <p:cNvPr id="4" name="Platshållare för bild 4"/>
          <p:cNvPicPr>
            <a:picLocks noGrp="1" noChangeAspect="1"/>
          </p:cNvPicPr>
          <p:nvPr>
            <p:ph idx="1"/>
          </p:nvPr>
        </p:nvPicPr>
        <p:blipFill>
          <a:blip r:embed="rId3">
            <a:extLst>
              <a:ext uri="{28A0092B-C50C-407E-A947-70E740481C1C}">
                <a14:useLocalDpi xmlns:a14="http://schemas.microsoft.com/office/drawing/2010/main" val="0"/>
              </a:ext>
            </a:extLst>
          </a:blip>
          <a:srcRect t="2700" b="2700"/>
          <a:stretch>
            <a:fillRect/>
          </a:stretch>
        </p:blipFill>
        <p:spPr>
          <a:xfrm>
            <a:off x="5878337" y="767491"/>
            <a:ext cx="6015596" cy="4535488"/>
          </a:xfrm>
        </p:spPr>
      </p:pic>
      <p:sp>
        <p:nvSpPr>
          <p:cNvPr id="5" name="Rektangel 4"/>
          <p:cNvSpPr/>
          <p:nvPr/>
        </p:nvSpPr>
        <p:spPr>
          <a:xfrm>
            <a:off x="573741" y="2043528"/>
            <a:ext cx="4460838" cy="1200329"/>
          </a:xfrm>
          <a:prstGeom prst="rect">
            <a:avLst/>
          </a:prstGeom>
        </p:spPr>
        <p:txBody>
          <a:bodyPr wrap="square">
            <a:spAutoFit/>
          </a:bodyPr>
          <a:lstStyle/>
          <a:p>
            <a:r>
              <a:rPr lang="sv-SE" dirty="0"/>
              <a:t>Hur du prioriterat dina utbildningar i anmälan, påverkar hur du ska svara</a:t>
            </a:r>
          </a:p>
          <a:p>
            <a:endParaRPr lang="sv-SE" dirty="0"/>
          </a:p>
          <a:p>
            <a:r>
              <a:rPr lang="sv-SE" dirty="0"/>
              <a:t>Läs mer under Svara så här på Antagning.se</a:t>
            </a:r>
          </a:p>
        </p:txBody>
      </p:sp>
      <p:sp>
        <p:nvSpPr>
          <p:cNvPr id="6" name="Rektangel 5"/>
          <p:cNvSpPr/>
          <p:nvPr/>
        </p:nvSpPr>
        <p:spPr>
          <a:xfrm>
            <a:off x="487680" y="5666155"/>
            <a:ext cx="10420574" cy="369332"/>
          </a:xfrm>
          <a:prstGeom prst="rect">
            <a:avLst/>
          </a:prstGeom>
        </p:spPr>
        <p:txBody>
          <a:bodyPr wrap="square">
            <a:spAutoFit/>
          </a:bodyPr>
          <a:lstStyle/>
          <a:p>
            <a:r>
              <a:rPr lang="sv-SE" b="1" dirty="0">
                <a:solidFill>
                  <a:schemeClr val="bg2">
                    <a:lumMod val="75000"/>
                  </a:schemeClr>
                </a:solidFill>
              </a:rPr>
              <a:t>https://www.antagning.se/sv/anmal-dig-och-hall-koll/antagningbesked-och-svar/svara-sa-har/</a:t>
            </a:r>
          </a:p>
        </p:txBody>
      </p:sp>
    </p:spTree>
    <p:extLst>
      <p:ext uri="{BB962C8B-B14F-4D97-AF65-F5344CB8AC3E}">
        <p14:creationId xmlns:p14="http://schemas.microsoft.com/office/powerpoint/2010/main" val="363555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På antagning.se ser du exakt datum för det andra antagningsbeskedet</a:t>
            </a:r>
          </a:p>
          <a:p>
            <a:pPr>
              <a:lnSpc>
                <a:spcPct val="150000"/>
              </a:lnSpc>
              <a:defRPr/>
            </a:pPr>
            <a:r>
              <a:rPr lang="sv-SE" dirty="0"/>
              <a:t>Nu kan lämna återbud till studie- och reservplatser</a:t>
            </a:r>
          </a:p>
          <a:p>
            <a:endParaRPr lang="sv-SE" dirty="0"/>
          </a:p>
        </p:txBody>
      </p:sp>
      <p:sp>
        <p:nvSpPr>
          <p:cNvPr id="3" name="Rubrik 2"/>
          <p:cNvSpPr>
            <a:spLocks noGrp="1"/>
          </p:cNvSpPr>
          <p:nvPr>
            <p:ph type="title"/>
          </p:nvPr>
        </p:nvSpPr>
        <p:spPr/>
        <p:txBody>
          <a:bodyPr/>
          <a:lstStyle/>
          <a:p>
            <a:r>
              <a:rPr lang="sv-SE" dirty="0"/>
              <a:t>Antagningsbesked 2 kommer i slutet av juli</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4671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Frågor om din anmälan? </a:t>
            </a:r>
          </a:p>
        </p:txBody>
      </p:sp>
      <p:pic>
        <p:nvPicPr>
          <p:cNvPr id="4" name="Platshållare för innehåll 3"/>
          <p:cNvPicPr>
            <a:picLocks noGrp="1" noChangeAspect="1"/>
          </p:cNvPicPr>
          <p:nvPr>
            <p:ph idx="1"/>
          </p:nvPr>
        </p:nvPicPr>
        <p:blipFill>
          <a:blip r:embed="rId2"/>
          <a:stretch>
            <a:fillRect/>
          </a:stretch>
        </p:blipFill>
        <p:spPr>
          <a:xfrm>
            <a:off x="610072" y="2717106"/>
            <a:ext cx="10461582" cy="2972282"/>
          </a:xfrm>
          <a:prstGeom prst="rect">
            <a:avLst/>
          </a:prstGeom>
        </p:spPr>
      </p:pic>
      <p:sp>
        <p:nvSpPr>
          <p:cNvPr id="5" name="Rektangel 4"/>
          <p:cNvSpPr/>
          <p:nvPr/>
        </p:nvSpPr>
        <p:spPr>
          <a:xfrm>
            <a:off x="575808" y="2033372"/>
            <a:ext cx="5664353" cy="369332"/>
          </a:xfrm>
          <a:prstGeom prst="rect">
            <a:avLst/>
          </a:prstGeom>
        </p:spPr>
        <p:txBody>
          <a:bodyPr wrap="square">
            <a:spAutoFit/>
          </a:bodyPr>
          <a:lstStyle/>
          <a:p>
            <a:r>
              <a:rPr lang="sv-SE" b="1" dirty="0"/>
              <a:t>Kontakta antagningsservice på Antagning.se : </a:t>
            </a:r>
          </a:p>
        </p:txBody>
      </p:sp>
      <p:sp>
        <p:nvSpPr>
          <p:cNvPr id="2" name="Rektangel 1"/>
          <p:cNvSpPr/>
          <p:nvPr/>
        </p:nvSpPr>
        <p:spPr>
          <a:xfrm>
            <a:off x="560368" y="5804654"/>
            <a:ext cx="1884234" cy="369332"/>
          </a:xfrm>
          <a:prstGeom prst="rect">
            <a:avLst/>
          </a:prstGeom>
        </p:spPr>
        <p:txBody>
          <a:bodyPr wrap="none">
            <a:spAutoFit/>
          </a:bodyPr>
          <a:lstStyle/>
          <a:p>
            <a:r>
              <a:rPr lang="sv-SE" dirty="0">
                <a:hlinkClick r:id="rId3"/>
              </a:rPr>
              <a:t>Antagningsservice</a:t>
            </a:r>
            <a:endParaRPr lang="sv-SE" dirty="0"/>
          </a:p>
        </p:txBody>
      </p:sp>
    </p:spTree>
    <p:extLst>
      <p:ext uri="{BB962C8B-B14F-4D97-AF65-F5344CB8AC3E}">
        <p14:creationId xmlns:p14="http://schemas.microsoft.com/office/powerpoint/2010/main" val="2386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När flera sökande tackat nej till sina utbildningsplatser antar man istället reserver till de lediga platserna </a:t>
            </a:r>
          </a:p>
          <a:p>
            <a:pPr>
              <a:lnSpc>
                <a:spcPct val="150000"/>
              </a:lnSpc>
              <a:defRPr/>
            </a:pPr>
            <a:r>
              <a:rPr lang="sv-SE" dirty="0"/>
              <a:t>Den som blir antagen efter att ha varit reserv får meddelande via mejl och ett nytt antagningsbesked</a:t>
            </a:r>
          </a:p>
          <a:p>
            <a:endParaRPr lang="sv-SE" dirty="0"/>
          </a:p>
        </p:txBody>
      </p:sp>
      <p:sp>
        <p:nvSpPr>
          <p:cNvPr id="3" name="Rubrik 2"/>
          <p:cNvSpPr>
            <a:spLocks noGrp="1"/>
          </p:cNvSpPr>
          <p:nvPr>
            <p:ph type="title"/>
          </p:nvPr>
        </p:nvSpPr>
        <p:spPr/>
        <p:txBody>
          <a:bodyPr/>
          <a:lstStyle/>
          <a:p>
            <a:r>
              <a:rPr lang="sv-SE" dirty="0"/>
              <a:t>Reservantagning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55932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Om du missat sista anmälningsdag kan det finnas möjlighet att göra </a:t>
            </a:r>
            <a:r>
              <a:rPr lang="sv-SE" b="1" dirty="0"/>
              <a:t>en sen anmälan </a:t>
            </a:r>
            <a:r>
              <a:rPr lang="sv-SE" dirty="0"/>
              <a:t>till program, kurser och kurser inom program </a:t>
            </a:r>
          </a:p>
          <a:p>
            <a:pPr>
              <a:lnSpc>
                <a:spcPct val="150000"/>
              </a:lnSpc>
              <a:defRPr/>
            </a:pPr>
            <a:r>
              <a:rPr lang="sv-SE" dirty="0"/>
              <a:t>Alla utbildningar som är öppna för anmälan på Antagning.se har </a:t>
            </a:r>
            <a:br>
              <a:rPr lang="sv-SE" dirty="0"/>
            </a:br>
            <a:r>
              <a:rPr lang="sv-SE" dirty="0"/>
              <a:t>en ’välj-knapp’. </a:t>
            </a:r>
          </a:p>
          <a:p>
            <a:pPr>
              <a:lnSpc>
                <a:spcPct val="150000"/>
              </a:lnSpc>
              <a:defRPr/>
            </a:pPr>
            <a:r>
              <a:rPr lang="sv-SE" dirty="0"/>
              <a:t>Om du redan gjort en anmälan i tid, kan du lägga till sena utbildningsalternativ efter sista anmälningsdag. </a:t>
            </a:r>
          </a:p>
          <a:p>
            <a:pPr marL="0" indent="0">
              <a:buNone/>
            </a:pPr>
            <a:endParaRPr lang="sv-SE" dirty="0"/>
          </a:p>
        </p:txBody>
      </p:sp>
      <p:sp>
        <p:nvSpPr>
          <p:cNvPr id="3" name="Rubrik 2"/>
          <p:cNvSpPr>
            <a:spLocks noGrp="1"/>
          </p:cNvSpPr>
          <p:nvPr>
            <p:ph type="title"/>
          </p:nvPr>
        </p:nvSpPr>
        <p:spPr/>
        <p:txBody>
          <a:bodyPr/>
          <a:lstStyle/>
          <a:p>
            <a:r>
              <a:rPr lang="sv-SE" dirty="0"/>
              <a:t>Sen anmälan och sena alternativ </a:t>
            </a:r>
          </a:p>
        </p:txBody>
      </p:sp>
      <p:pic>
        <p:nvPicPr>
          <p:cNvPr id="4" name="Bildobjekt 3"/>
          <p:cNvPicPr>
            <a:picLocks noChangeAspect="1"/>
          </p:cNvPicPr>
          <p:nvPr/>
        </p:nvPicPr>
        <p:blipFill>
          <a:blip r:embed="rId3"/>
          <a:stretch>
            <a:fillRect/>
          </a:stretch>
        </p:blipFill>
        <p:spPr>
          <a:xfrm>
            <a:off x="9073235" y="3292344"/>
            <a:ext cx="1805562" cy="935411"/>
          </a:xfrm>
          <a:prstGeom prst="rect">
            <a:avLst/>
          </a:prstGeom>
        </p:spPr>
      </p:pic>
    </p:spTree>
    <p:extLst>
      <p:ext uri="{BB962C8B-B14F-4D97-AF65-F5344CB8AC3E}">
        <p14:creationId xmlns:p14="http://schemas.microsoft.com/office/powerpoint/2010/main" val="168835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som är antagen får information om upprop och terminsstart från det universitet eller den högskola som du har antagits till</a:t>
            </a:r>
          </a:p>
          <a:p>
            <a:pPr>
              <a:lnSpc>
                <a:spcPct val="150000"/>
              </a:lnSpc>
              <a:defRPr/>
            </a:pPr>
            <a:r>
              <a:rPr lang="sv-SE" dirty="0"/>
              <a:t>Du måste registrera dig vid universitetet eller högskolan innan du kan börja studera</a:t>
            </a:r>
          </a:p>
          <a:p>
            <a:pPr>
              <a:lnSpc>
                <a:spcPct val="150000"/>
              </a:lnSpc>
              <a:defRPr/>
            </a:pPr>
            <a:endParaRPr lang="sv-SE" dirty="0"/>
          </a:p>
          <a:p>
            <a:pPr marL="0" indent="0">
              <a:lnSpc>
                <a:spcPct val="150000"/>
              </a:lnSpc>
              <a:buNone/>
              <a:defRPr/>
            </a:pPr>
            <a:r>
              <a:rPr lang="sv-SE" dirty="0">
                <a:hlinkClick r:id="rId3"/>
              </a:rPr>
              <a:t>Checklista för antagna finns på Studera.nu</a:t>
            </a:r>
            <a:endParaRPr lang="sv-SE" dirty="0"/>
          </a:p>
          <a:p>
            <a:endParaRPr lang="sv-SE" sz="2000" b="1" dirty="0"/>
          </a:p>
        </p:txBody>
      </p:sp>
      <p:sp>
        <p:nvSpPr>
          <p:cNvPr id="3" name="Rubrik 2"/>
          <p:cNvSpPr>
            <a:spLocks noGrp="1"/>
          </p:cNvSpPr>
          <p:nvPr>
            <p:ph type="title"/>
          </p:nvPr>
        </p:nvSpPr>
        <p:spPr/>
        <p:txBody>
          <a:bodyPr/>
          <a:lstStyle/>
          <a:p>
            <a:r>
              <a:rPr lang="sv-SE" dirty="0"/>
              <a:t>Terminsstart</a:t>
            </a:r>
          </a:p>
        </p:txBody>
      </p:sp>
      <p:pic>
        <p:nvPicPr>
          <p:cNvPr id="4" name="Platshållare för bild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13496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B14BCCE-4F26-644B-85A2-50589F00539E}"/>
              </a:ext>
            </a:extLst>
          </p:cNvPr>
          <p:cNvSpPr>
            <a:spLocks noGrp="1"/>
          </p:cNvSpPr>
          <p:nvPr>
            <p:ph idx="1"/>
          </p:nvPr>
        </p:nvSpPr>
        <p:spPr/>
        <p:txBody>
          <a:bodyPr/>
          <a:lstStyle/>
          <a:p>
            <a:pPr>
              <a:lnSpc>
                <a:spcPct val="150000"/>
              </a:lnSpc>
            </a:pPr>
            <a:r>
              <a:rPr lang="sv-SE" dirty="0"/>
              <a:t>Du kan dels ”googla fram” olika utbildningar i sökrutan, dels avgränsa dina sökningar utifrån: </a:t>
            </a:r>
            <a:br>
              <a:rPr lang="sv-SE" dirty="0"/>
            </a:br>
            <a:r>
              <a:rPr lang="sv-SE" dirty="0"/>
              <a:t>- universitet/högskola </a:t>
            </a:r>
            <a:br>
              <a:rPr lang="sv-SE" dirty="0"/>
            </a:br>
            <a:r>
              <a:rPr lang="sv-SE" dirty="0"/>
              <a:t>- termin</a:t>
            </a:r>
            <a:br>
              <a:rPr lang="sv-SE" dirty="0"/>
            </a:br>
            <a:r>
              <a:rPr lang="sv-SE" dirty="0"/>
              <a:t>- kurser, program eller båda</a:t>
            </a:r>
            <a:br>
              <a:rPr lang="sv-SE" dirty="0"/>
            </a:br>
            <a:r>
              <a:rPr lang="sv-SE" dirty="0"/>
              <a:t>- distansstudier</a:t>
            </a:r>
            <a:br>
              <a:rPr lang="sv-SE" dirty="0"/>
            </a:br>
            <a:r>
              <a:rPr lang="sv-SE" dirty="0"/>
              <a:t>- utbildningar på grundnivå (efter gymnasiet)</a:t>
            </a:r>
          </a:p>
          <a:p>
            <a:pPr marL="0" indent="0">
              <a:buNone/>
            </a:pPr>
            <a:endParaRPr lang="sv-SE" dirty="0"/>
          </a:p>
        </p:txBody>
      </p:sp>
      <p:sp>
        <p:nvSpPr>
          <p:cNvPr id="3" name="Rubrik 2">
            <a:extLst>
              <a:ext uri="{FF2B5EF4-FFF2-40B4-BE49-F238E27FC236}">
                <a16:creationId xmlns:a16="http://schemas.microsoft.com/office/drawing/2014/main" id="{A06E80BB-E076-4A46-905C-05E4742D169D}"/>
              </a:ext>
            </a:extLst>
          </p:cNvPr>
          <p:cNvSpPr>
            <a:spLocks noGrp="1"/>
          </p:cNvSpPr>
          <p:nvPr>
            <p:ph type="title"/>
          </p:nvPr>
        </p:nvSpPr>
        <p:spPr/>
        <p:txBody>
          <a:bodyPr/>
          <a:lstStyle/>
          <a:p>
            <a:r>
              <a:rPr lang="sv-SE" dirty="0"/>
              <a:t>Hitta utbildningar på Antagning.se</a:t>
            </a:r>
          </a:p>
        </p:txBody>
      </p:sp>
    </p:spTree>
    <p:extLst>
      <p:ext uri="{BB962C8B-B14F-4D97-AF65-F5344CB8AC3E}">
        <p14:creationId xmlns:p14="http://schemas.microsoft.com/office/powerpoint/2010/main" val="234807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50000"/>
              </a:lnSpc>
              <a:buNone/>
              <a:defRPr/>
            </a:pPr>
            <a:r>
              <a:rPr lang="sv-SE" dirty="0"/>
              <a:t>1. Du kan anmäla dig till max 12 utbildningar – kurser och program blandat</a:t>
            </a:r>
          </a:p>
          <a:p>
            <a:pPr marL="0" indent="0">
              <a:lnSpc>
                <a:spcPct val="150000"/>
              </a:lnSpc>
              <a:buNone/>
              <a:defRPr/>
            </a:pPr>
            <a:r>
              <a:rPr lang="sv-SE" b="1" dirty="0">
                <a:solidFill>
                  <a:srgbClr val="FF0000"/>
                </a:solidFill>
              </a:rPr>
              <a:t>2. Det du helst vill komma in på sätter du först i din anmälan</a:t>
            </a:r>
            <a:endParaRPr lang="sv-SE" dirty="0"/>
          </a:p>
          <a:p>
            <a:pPr marL="0" indent="0">
              <a:lnSpc>
                <a:spcPct val="150000"/>
              </a:lnSpc>
              <a:buNone/>
              <a:defRPr/>
            </a:pPr>
            <a:r>
              <a:rPr lang="sv-FI" dirty="0">
                <a:ea typeface="ＭＳ Ｐゴシック" pitchFamily="34" charset="-128"/>
              </a:rPr>
              <a:t>3. Kolla upp om din skola för över betyg till den nationella betygsdatabasen. Om inte, måste du  skanna in ditt examensbevis och ladda upp på Antagning.se</a:t>
            </a:r>
          </a:p>
          <a:p>
            <a:pPr marL="0" indent="0">
              <a:lnSpc>
                <a:spcPct val="150000"/>
              </a:lnSpc>
              <a:buNone/>
              <a:defRPr/>
            </a:pPr>
            <a:r>
              <a:rPr lang="sv-FI" b="1" dirty="0">
                <a:solidFill>
                  <a:srgbClr val="FF0000"/>
                </a:solidFill>
                <a:ea typeface="ＭＳ Ｐゴシック" pitchFamily="34" charset="-128"/>
              </a:rPr>
              <a:t>4. Svara på antagningsbeskedet i tid     </a:t>
            </a:r>
          </a:p>
          <a:p>
            <a:pPr marL="0" indent="0">
              <a:lnSpc>
                <a:spcPct val="150000"/>
              </a:lnSpc>
              <a:buNone/>
              <a:defRPr/>
            </a:pPr>
            <a:r>
              <a:rPr lang="sv-FI" b="1" dirty="0">
                <a:solidFill>
                  <a:srgbClr val="7030A0"/>
                </a:solidFill>
                <a:ea typeface="ＭＳ Ｐゴシック" pitchFamily="34" charset="-128"/>
              </a:rPr>
              <a:t>LYCKA TILL med din anmälan, och dina studier!</a:t>
            </a:r>
          </a:p>
          <a:p>
            <a:pPr marL="0" indent="0">
              <a:lnSpc>
                <a:spcPct val="150000"/>
              </a:lnSpc>
              <a:buNone/>
              <a:defRPr/>
            </a:pPr>
            <a:endParaRPr lang="sv-FI" dirty="0">
              <a:ea typeface="ＭＳ Ｐゴシック" pitchFamily="34" charset="-128"/>
            </a:endParaRPr>
          </a:p>
          <a:p>
            <a:endParaRPr lang="sv-SE" dirty="0"/>
          </a:p>
        </p:txBody>
      </p:sp>
      <p:sp>
        <p:nvSpPr>
          <p:cNvPr id="3" name="Rubrik 2"/>
          <p:cNvSpPr>
            <a:spLocks noGrp="1"/>
          </p:cNvSpPr>
          <p:nvPr>
            <p:ph type="title"/>
          </p:nvPr>
        </p:nvSpPr>
        <p:spPr/>
        <p:txBody>
          <a:bodyPr/>
          <a:lstStyle/>
          <a:p>
            <a:r>
              <a:rPr lang="sv-SE" dirty="0"/>
              <a:t>Kom i håg</a:t>
            </a:r>
          </a:p>
        </p:txBody>
      </p:sp>
    </p:spTree>
    <p:extLst>
      <p:ext uri="{BB962C8B-B14F-4D97-AF65-F5344CB8AC3E}">
        <p14:creationId xmlns:p14="http://schemas.microsoft.com/office/powerpoint/2010/main" val="36311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6656" y="1302802"/>
            <a:ext cx="4646333" cy="4646333"/>
          </a:xfrm>
        </p:spPr>
      </p:pic>
      <p:sp>
        <p:nvSpPr>
          <p:cNvPr id="3" name="Rubrik 2"/>
          <p:cNvSpPr>
            <a:spLocks noGrp="1"/>
          </p:cNvSpPr>
          <p:nvPr>
            <p:ph type="title"/>
          </p:nvPr>
        </p:nvSpPr>
        <p:spPr/>
        <p:txBody>
          <a:bodyPr/>
          <a:lstStyle/>
          <a:p>
            <a:r>
              <a:rPr lang="sv-SE" dirty="0"/>
              <a:t>Anmälan till höstterminen 2025 öppnar 17 mars </a:t>
            </a:r>
          </a:p>
        </p:txBody>
      </p:sp>
      <p:sp>
        <p:nvSpPr>
          <p:cNvPr id="5" name="Rektangel 4"/>
          <p:cNvSpPr/>
          <p:nvPr/>
        </p:nvSpPr>
        <p:spPr>
          <a:xfrm>
            <a:off x="644150" y="2008094"/>
            <a:ext cx="6563474" cy="2251065"/>
          </a:xfrm>
          <a:prstGeom prst="rect">
            <a:avLst/>
          </a:prstGeom>
        </p:spPr>
        <p:txBody>
          <a:bodyPr wrap="square">
            <a:spAutoFit/>
          </a:bodyPr>
          <a:lstStyle/>
          <a:p>
            <a:pPr>
              <a:lnSpc>
                <a:spcPct val="150000"/>
              </a:lnSpc>
            </a:pPr>
            <a:r>
              <a:rPr lang="sv-SE" sz="2400" dirty="0"/>
              <a:t>Du gör din webbanmälan på Antagning.se</a:t>
            </a:r>
          </a:p>
          <a:p>
            <a:pPr>
              <a:lnSpc>
                <a:spcPct val="150000"/>
              </a:lnSpc>
            </a:pPr>
            <a:r>
              <a:rPr lang="sv-SE" sz="2400" dirty="0"/>
              <a:t>Vill du ändra dina val, kan du göra det fram till </a:t>
            </a:r>
            <a:r>
              <a:rPr lang="sv-SE" sz="2400" b="1" dirty="0"/>
              <a:t>sista anmälningsdag </a:t>
            </a:r>
            <a:r>
              <a:rPr lang="sv-SE" sz="2400" b="1" dirty="0">
                <a:solidFill>
                  <a:srgbClr val="FF0000"/>
                </a:solidFill>
              </a:rPr>
              <a:t>15 april</a:t>
            </a:r>
          </a:p>
          <a:p>
            <a:pPr>
              <a:lnSpc>
                <a:spcPct val="150000"/>
              </a:lnSpc>
            </a:pPr>
            <a:r>
              <a:rPr lang="sv-SE" sz="2400" b="1" dirty="0">
                <a:solidFill>
                  <a:srgbClr val="FF0000"/>
                </a:solidFill>
              </a:rPr>
              <a:t>Se alla viktiga datum på Antagning.se</a:t>
            </a:r>
          </a:p>
        </p:txBody>
      </p:sp>
      <p:sp>
        <p:nvSpPr>
          <p:cNvPr id="2" name="Rektangel 1"/>
          <p:cNvSpPr/>
          <p:nvPr/>
        </p:nvSpPr>
        <p:spPr>
          <a:xfrm>
            <a:off x="644150" y="5604767"/>
            <a:ext cx="6988884" cy="507831"/>
          </a:xfrm>
          <a:prstGeom prst="rect">
            <a:avLst/>
          </a:prstGeom>
        </p:spPr>
        <p:txBody>
          <a:bodyPr wrap="square">
            <a:spAutoFit/>
          </a:bodyPr>
          <a:lstStyle/>
          <a:p>
            <a:pPr>
              <a:lnSpc>
                <a:spcPct val="150000"/>
              </a:lnSpc>
            </a:pPr>
            <a:r>
              <a:rPr lang="sv-SE" b="1" dirty="0">
                <a:solidFill>
                  <a:schemeClr val="tx2">
                    <a:lumMod val="60000"/>
                    <a:lumOff val="40000"/>
                  </a:schemeClr>
                </a:solidFill>
              </a:rPr>
              <a:t>https://www.antagning.se/sv/anmal-dig-och-hall-koll/viktiga-datum/</a:t>
            </a:r>
          </a:p>
        </p:txBody>
      </p:sp>
    </p:spTree>
    <p:extLst>
      <p:ext uri="{BB962C8B-B14F-4D97-AF65-F5344CB8AC3E}">
        <p14:creationId xmlns:p14="http://schemas.microsoft.com/office/powerpoint/2010/main" val="126992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7A3AC6C-9CAE-4756-801B-3BF420CEC7D2}"/>
              </a:ext>
            </a:extLst>
          </p:cNvPr>
          <p:cNvSpPr>
            <a:spLocks noGrp="1"/>
          </p:cNvSpPr>
          <p:nvPr>
            <p:ph type="dt" sz="half" idx="10"/>
          </p:nvPr>
        </p:nvSpPr>
        <p:spPr/>
        <p:txBody>
          <a:bodyPr/>
          <a:lstStyle/>
          <a:p>
            <a:fld id="{A664F254-F0AE-46E8-A4A3-B7DF5B2478FD}" type="datetime1">
              <a:rPr lang="sv-SE" smtClean="0"/>
              <a:pPr/>
              <a:t>2025-01-16</a:t>
            </a:fld>
            <a:endParaRPr lang="sv-SE" dirty="0"/>
          </a:p>
        </p:txBody>
      </p:sp>
      <p:sp>
        <p:nvSpPr>
          <p:cNvPr id="5" name="Platshållare för sidfot 4">
            <a:extLst>
              <a:ext uri="{FF2B5EF4-FFF2-40B4-BE49-F238E27FC236}">
                <a16:creationId xmlns:a16="http://schemas.microsoft.com/office/drawing/2014/main" id="{64C0FE41-543D-4198-BD63-A02B367606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FFCC68-9046-4AE6-B4ED-34D0ED87657F}"/>
              </a:ext>
            </a:extLst>
          </p:cNvPr>
          <p:cNvSpPr>
            <a:spLocks noGrp="1"/>
          </p:cNvSpPr>
          <p:nvPr>
            <p:ph type="sldNum" sz="quarter" idx="12"/>
          </p:nvPr>
        </p:nvSpPr>
        <p:spPr/>
        <p:txBody>
          <a:bodyPr/>
          <a:lstStyle/>
          <a:p>
            <a:fld id="{AE086683-F536-42AB-ABBC-F4803DFE8DBC}" type="slidenum">
              <a:rPr lang="sv-SE" smtClean="0"/>
              <a:pPr/>
              <a:t>4</a:t>
            </a:fld>
            <a:endParaRPr lang="sv-SE"/>
          </a:p>
        </p:txBody>
      </p:sp>
      <p:sp>
        <p:nvSpPr>
          <p:cNvPr id="10" name="Rubrik 9">
            <a:extLst>
              <a:ext uri="{FF2B5EF4-FFF2-40B4-BE49-F238E27FC236}">
                <a16:creationId xmlns:a16="http://schemas.microsoft.com/office/drawing/2014/main" id="{75EC6431-D7C4-4FB3-A9AE-9E15BFA4F371}"/>
              </a:ext>
            </a:extLst>
          </p:cNvPr>
          <p:cNvSpPr>
            <a:spLocks noGrp="1"/>
          </p:cNvSpPr>
          <p:nvPr>
            <p:ph type="title"/>
          </p:nvPr>
        </p:nvSpPr>
        <p:spPr>
          <a:xfrm>
            <a:off x="456859" y="1234375"/>
            <a:ext cx="10821055" cy="522885"/>
          </a:xfrm>
        </p:spPr>
        <p:txBody>
          <a:bodyPr/>
          <a:lstStyle/>
          <a:p>
            <a:br>
              <a:rPr lang="sv-SE" dirty="0">
                <a:solidFill>
                  <a:srgbClr val="FF0000"/>
                </a:solidFill>
              </a:rPr>
            </a:br>
            <a:br>
              <a:rPr lang="sv-SE" dirty="0">
                <a:solidFill>
                  <a:srgbClr val="FF0000"/>
                </a:solidFill>
              </a:rPr>
            </a:br>
            <a:br>
              <a:rPr lang="sv-SE" dirty="0">
                <a:solidFill>
                  <a:srgbClr val="FF0000"/>
                </a:solidFill>
              </a:rPr>
            </a:br>
            <a:r>
              <a:rPr lang="sv-SE" dirty="0">
                <a:solidFill>
                  <a:schemeClr val="tx2"/>
                </a:solidFill>
              </a:rPr>
              <a:t>Skapa din profil med e-leg eller personnummer</a:t>
            </a:r>
          </a:p>
        </p:txBody>
      </p:sp>
      <p:sp>
        <p:nvSpPr>
          <p:cNvPr id="2" name="textruta 1">
            <a:extLst>
              <a:ext uri="{FF2B5EF4-FFF2-40B4-BE49-F238E27FC236}">
                <a16:creationId xmlns:a16="http://schemas.microsoft.com/office/drawing/2014/main" id="{A587ADC3-3C9B-4311-8C5E-936FC67FE521}"/>
              </a:ext>
            </a:extLst>
          </p:cNvPr>
          <p:cNvSpPr txBox="1"/>
          <p:nvPr/>
        </p:nvSpPr>
        <p:spPr>
          <a:xfrm>
            <a:off x="456860" y="2167697"/>
            <a:ext cx="4309694" cy="1938992"/>
          </a:xfrm>
          <a:prstGeom prst="rect">
            <a:avLst/>
          </a:prstGeom>
          <a:noFill/>
        </p:spPr>
        <p:txBody>
          <a:bodyPr wrap="square" rtlCol="0">
            <a:spAutoFit/>
          </a:bodyPr>
          <a:lstStyle/>
          <a:p>
            <a:endParaRPr lang="sv-SE" sz="2400" dirty="0"/>
          </a:p>
          <a:p>
            <a:r>
              <a:rPr lang="sv-SE" sz="2400" b="1" dirty="0"/>
              <a:t>TÄNK PÅ: </a:t>
            </a:r>
            <a:r>
              <a:rPr lang="sv-SE" sz="2400" dirty="0">
                <a:solidFill>
                  <a:srgbClr val="FF0000"/>
                </a:solidFill>
              </a:rPr>
              <a:t>Betyg från betygsdatabasen </a:t>
            </a:r>
          </a:p>
          <a:p>
            <a:r>
              <a:rPr lang="sv-SE" sz="2400" dirty="0">
                <a:solidFill>
                  <a:srgbClr val="FF0000"/>
                </a:solidFill>
              </a:rPr>
              <a:t>hämtas inte om du skapar profil med e-post! </a:t>
            </a:r>
            <a:endParaRPr lang="sv-SE" dirty="0">
              <a:solidFill>
                <a:srgbClr val="FF0000"/>
              </a:solidFill>
            </a:endParaRPr>
          </a:p>
        </p:txBody>
      </p:sp>
      <p:pic>
        <p:nvPicPr>
          <p:cNvPr id="15" name="Platshållare för innehåll 14">
            <a:extLst>
              <a:ext uri="{FF2B5EF4-FFF2-40B4-BE49-F238E27FC236}">
                <a16:creationId xmlns:a16="http://schemas.microsoft.com/office/drawing/2014/main" id="{284B57B4-4425-AACE-3F34-3AC424B6CB0C}"/>
              </a:ext>
            </a:extLst>
          </p:cNvPr>
          <p:cNvPicPr>
            <a:picLocks noGrp="1" noChangeAspect="1"/>
          </p:cNvPicPr>
          <p:nvPr>
            <p:ph idx="1"/>
          </p:nvPr>
        </p:nvPicPr>
        <p:blipFill>
          <a:blip r:embed="rId3"/>
          <a:stretch>
            <a:fillRect/>
          </a:stretch>
        </p:blipFill>
        <p:spPr>
          <a:xfrm>
            <a:off x="5039536" y="2167711"/>
            <a:ext cx="7185204" cy="4535488"/>
          </a:xfrm>
        </p:spPr>
      </p:pic>
    </p:spTree>
    <p:extLst>
      <p:ext uri="{BB962C8B-B14F-4D97-AF65-F5344CB8AC3E}">
        <p14:creationId xmlns:p14="http://schemas.microsoft.com/office/powerpoint/2010/main" val="6779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A5A5F03-7007-E972-EA5A-0F9526F353B4}"/>
              </a:ext>
            </a:extLst>
          </p:cNvPr>
          <p:cNvSpPr>
            <a:spLocks noGrp="1"/>
          </p:cNvSpPr>
          <p:nvPr>
            <p:ph idx="1"/>
          </p:nvPr>
        </p:nvSpPr>
        <p:spPr/>
        <p:txBody>
          <a:bodyPr/>
          <a:lstStyle/>
          <a:p>
            <a:pPr marL="0" indent="0">
              <a:buNone/>
            </a:pPr>
            <a:r>
              <a:rPr lang="sv-SE" dirty="0"/>
              <a:t>För att du ska kunna skapa en profil och sedan anmäla dig, måste du kunna legitimera dig genom exempelvis: </a:t>
            </a:r>
            <a:br>
              <a:rPr lang="sv-SE" dirty="0"/>
            </a:br>
            <a:endParaRPr lang="sv-SE" b="1" i="0" dirty="0">
              <a:effectLst/>
              <a:latin typeface="Circular"/>
            </a:endParaRPr>
          </a:p>
          <a:p>
            <a:pPr lvl="1"/>
            <a:r>
              <a:rPr lang="sv-SE" sz="2400" b="1" i="0" dirty="0" err="1">
                <a:effectLst/>
                <a:latin typeface="Circular"/>
              </a:rPr>
              <a:t>BankID</a:t>
            </a:r>
            <a:br>
              <a:rPr lang="sv-SE" sz="2400" b="1" i="0" dirty="0">
                <a:effectLst/>
                <a:latin typeface="Circular"/>
              </a:rPr>
            </a:br>
            <a:endParaRPr lang="sv-SE" sz="2400" b="1" i="0" dirty="0">
              <a:effectLst/>
              <a:latin typeface="Circular"/>
            </a:endParaRPr>
          </a:p>
          <a:p>
            <a:pPr lvl="1"/>
            <a:r>
              <a:rPr lang="sv-SE" sz="2400" b="1" i="0" dirty="0">
                <a:effectLst/>
                <a:latin typeface="Circular"/>
              </a:rPr>
              <a:t>Freja eID</a:t>
            </a:r>
          </a:p>
          <a:p>
            <a:pPr marL="0" indent="0">
              <a:buNone/>
            </a:pPr>
            <a:br>
              <a:rPr lang="sv-SE" dirty="0">
                <a:latin typeface="Circular"/>
              </a:rPr>
            </a:br>
            <a:r>
              <a:rPr lang="sv-SE" dirty="0">
                <a:latin typeface="Circular"/>
              </a:rPr>
              <a:t>Läs om olika ID-metoder på Antagning.se</a:t>
            </a:r>
          </a:p>
          <a:p>
            <a:pPr marL="0" indent="0">
              <a:buNone/>
            </a:pPr>
            <a:r>
              <a:rPr lang="sv-SE" dirty="0">
                <a:latin typeface="Circular"/>
                <a:hlinkClick r:id="rId3"/>
              </a:rPr>
              <a:t>https://www.antagning.se/sv/anmal-dig-sa-har/tva-vagar-till-webbanmalan/skapa-konto/</a:t>
            </a:r>
            <a:endParaRPr lang="sv-SE" dirty="0">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b="1" i="0" dirty="0">
              <a:effectLst/>
              <a:latin typeface="Circular"/>
            </a:endParaRPr>
          </a:p>
          <a:p>
            <a:endParaRPr lang="sv-SE" b="1" i="0" dirty="0">
              <a:effectLst/>
              <a:latin typeface="Circular"/>
            </a:endParaRPr>
          </a:p>
          <a:p>
            <a:pPr algn="l"/>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endParaRPr lang="sv-SE" dirty="0"/>
          </a:p>
        </p:txBody>
      </p:sp>
      <p:sp>
        <p:nvSpPr>
          <p:cNvPr id="3" name="Rubrik 2">
            <a:extLst>
              <a:ext uri="{FF2B5EF4-FFF2-40B4-BE49-F238E27FC236}">
                <a16:creationId xmlns:a16="http://schemas.microsoft.com/office/drawing/2014/main" id="{8A418343-E747-5E1A-0358-C0F222FCA3F3}"/>
              </a:ext>
            </a:extLst>
          </p:cNvPr>
          <p:cNvSpPr>
            <a:spLocks noGrp="1"/>
          </p:cNvSpPr>
          <p:nvPr>
            <p:ph type="title"/>
          </p:nvPr>
        </p:nvSpPr>
        <p:spPr/>
        <p:txBody>
          <a:bodyPr/>
          <a:lstStyle/>
          <a:p>
            <a:r>
              <a:rPr lang="sv-SE" dirty="0"/>
              <a:t>E-legitimation </a:t>
            </a:r>
          </a:p>
        </p:txBody>
      </p:sp>
    </p:spTree>
    <p:extLst>
      <p:ext uri="{BB962C8B-B14F-4D97-AF65-F5344CB8AC3E}">
        <p14:creationId xmlns:p14="http://schemas.microsoft.com/office/powerpoint/2010/main" val="338568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1207" y="2231332"/>
            <a:ext cx="5952807" cy="4286527"/>
          </a:xfrm>
        </p:spPr>
        <p:txBody>
          <a:bodyPr/>
          <a:lstStyle/>
          <a:p>
            <a:pPr>
              <a:lnSpc>
                <a:spcPct val="150000"/>
              </a:lnSpc>
              <a:defRPr/>
            </a:pPr>
            <a:r>
              <a:rPr lang="sv-SE" dirty="0"/>
              <a:t>När du bekräftat din e-postadress och ditt mobilnummer,  skickar vi en aktiveringskod till din folkbokföringsadress</a:t>
            </a:r>
          </a:p>
          <a:p>
            <a:pPr>
              <a:lnSpc>
                <a:spcPct val="150000"/>
              </a:lnSpc>
              <a:defRPr/>
            </a:pPr>
            <a:r>
              <a:rPr lang="sv-SE" b="1" dirty="0">
                <a:solidFill>
                  <a:srgbClr val="FF0000"/>
                </a:solidFill>
              </a:rPr>
              <a:t>Skriv in koden </a:t>
            </a:r>
            <a:r>
              <a:rPr lang="sv-SE" dirty="0">
                <a:solidFill>
                  <a:schemeClr val="tx1"/>
                </a:solidFill>
              </a:rPr>
              <a:t>i din profil på Antagning.se</a:t>
            </a:r>
          </a:p>
          <a:p>
            <a:pPr>
              <a:lnSpc>
                <a:spcPct val="150000"/>
              </a:lnSpc>
              <a:defRPr/>
            </a:pPr>
            <a:r>
              <a:rPr lang="sv-SE" dirty="0"/>
              <a:t>Nu vet vi att ”du är du” = klart!</a:t>
            </a:r>
          </a:p>
          <a:p>
            <a:pPr>
              <a:lnSpc>
                <a:spcPct val="150000"/>
              </a:lnSpc>
              <a:defRPr/>
            </a:pPr>
            <a:r>
              <a:rPr lang="sv-SE" dirty="0"/>
              <a:t>Du kan gå in och ändra uppgifter och anmäla dig</a:t>
            </a:r>
          </a:p>
        </p:txBody>
      </p:sp>
      <p:sp>
        <p:nvSpPr>
          <p:cNvPr id="3" name="Rubrik 2"/>
          <p:cNvSpPr>
            <a:spLocks noGrp="1"/>
          </p:cNvSpPr>
          <p:nvPr>
            <p:ph type="title"/>
          </p:nvPr>
        </p:nvSpPr>
        <p:spPr>
          <a:xfrm>
            <a:off x="771207" y="1612952"/>
            <a:ext cx="10821055" cy="522885"/>
          </a:xfrm>
        </p:spPr>
        <p:txBody>
          <a:bodyPr/>
          <a:lstStyle/>
          <a:p>
            <a:br>
              <a:rPr lang="sv-SE" dirty="0">
                <a:solidFill>
                  <a:srgbClr val="FF0000"/>
                </a:solidFill>
              </a:rPr>
            </a:br>
            <a:r>
              <a:rPr lang="sv-SE" dirty="0">
                <a:solidFill>
                  <a:schemeClr val="tx2"/>
                </a:solidFill>
              </a:rPr>
              <a:t>Personnummerprofil kräver engångskod</a:t>
            </a:r>
          </a:p>
        </p:txBody>
      </p:sp>
      <p:pic>
        <p:nvPicPr>
          <p:cNvPr id="1028" name="Picture 4" descr="MÃ¥larbild kuv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014" y="2646526"/>
            <a:ext cx="5467986" cy="387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5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Har du sekretessmarkerade personuppgifter?</a:t>
            </a:r>
          </a:p>
        </p:txBody>
      </p:sp>
      <p:pic>
        <p:nvPicPr>
          <p:cNvPr id="4" name="Platshållare för innehåll 3"/>
          <p:cNvPicPr>
            <a:picLocks noGrp="1" noChangeAspect="1"/>
          </p:cNvPicPr>
          <p:nvPr>
            <p:ph idx="1"/>
          </p:nvPr>
        </p:nvPicPr>
        <p:blipFill>
          <a:blip r:embed="rId3"/>
          <a:stretch>
            <a:fillRect/>
          </a:stretch>
        </p:blipFill>
        <p:spPr>
          <a:xfrm>
            <a:off x="5916330" y="2613090"/>
            <a:ext cx="5923057" cy="2392856"/>
          </a:xfrm>
          <a:prstGeom prst="rect">
            <a:avLst/>
          </a:prstGeom>
        </p:spPr>
      </p:pic>
      <p:sp>
        <p:nvSpPr>
          <p:cNvPr id="5" name="Rektangel 4"/>
          <p:cNvSpPr/>
          <p:nvPr/>
        </p:nvSpPr>
        <p:spPr>
          <a:xfrm>
            <a:off x="638433" y="2166461"/>
            <a:ext cx="4996248" cy="2862322"/>
          </a:xfrm>
          <a:prstGeom prst="rect">
            <a:avLst/>
          </a:prstGeom>
        </p:spPr>
        <p:txBody>
          <a:bodyPr wrap="square">
            <a:spAutoFit/>
          </a:bodyPr>
          <a:lstStyle/>
          <a:p>
            <a:pPr>
              <a:lnSpc>
                <a:spcPct val="150000"/>
              </a:lnSpc>
            </a:pPr>
            <a:r>
              <a:rPr lang="sv-SE" sz="2400" dirty="0"/>
              <a:t>Läs först hur du ska göra på </a:t>
            </a:r>
            <a:r>
              <a:rPr lang="sv-SE" sz="2400" dirty="0">
                <a:hlinkClick r:id="rId4"/>
              </a:rPr>
              <a:t>Antagning.se</a:t>
            </a:r>
            <a:endParaRPr lang="sv-SE" sz="2400" dirty="0"/>
          </a:p>
          <a:p>
            <a:pPr>
              <a:lnSpc>
                <a:spcPct val="150000"/>
              </a:lnSpc>
            </a:pPr>
            <a:r>
              <a:rPr lang="sv-SE" sz="2400" dirty="0"/>
              <a:t>Där står om du kan anmäla dig på sajten eller inte. Vilken typ av skydd du vill ha i antagningssystemet avgör: </a:t>
            </a:r>
          </a:p>
        </p:txBody>
      </p:sp>
    </p:spTree>
    <p:extLst>
      <p:ext uri="{BB962C8B-B14F-4D97-AF65-F5344CB8AC3E}">
        <p14:creationId xmlns:p14="http://schemas.microsoft.com/office/powerpoint/2010/main" val="4794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pPr>
            <a:r>
              <a:rPr lang="sv-SE" dirty="0"/>
              <a:t>Max 12 olika utbildningsalternativ i din anmälan </a:t>
            </a:r>
          </a:p>
          <a:p>
            <a:pPr>
              <a:lnSpc>
                <a:spcPct val="150000"/>
              </a:lnSpc>
            </a:pPr>
            <a:r>
              <a:rPr lang="sv-SE" dirty="0"/>
              <a:t>Du kan blanda kurser och program</a:t>
            </a:r>
          </a:p>
          <a:p>
            <a:pPr>
              <a:lnSpc>
                <a:spcPct val="150000"/>
              </a:lnSpc>
            </a:pPr>
            <a:r>
              <a:rPr lang="sv-SE" dirty="0"/>
              <a:t>Tänk igenom vilken utbildning du helst vill gå och sätt den överst, vilken du vill gå i andra hand som nummer 2 och så vidare. </a:t>
            </a:r>
          </a:p>
          <a:p>
            <a:endParaRPr lang="sv-SE" dirty="0"/>
          </a:p>
        </p:txBody>
      </p:sp>
      <p:sp>
        <p:nvSpPr>
          <p:cNvPr id="3" name="Rubrik 2"/>
          <p:cNvSpPr>
            <a:spLocks noGrp="1"/>
          </p:cNvSpPr>
          <p:nvPr>
            <p:ph type="title"/>
          </p:nvPr>
        </p:nvSpPr>
        <p:spPr/>
        <p:txBody>
          <a:bodyPr/>
          <a:lstStyle/>
          <a:p>
            <a:r>
              <a:rPr lang="sv-SE" dirty="0"/>
              <a:t>Tänk på ordningen = det du helst vill gå sätter du först</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07179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buNone/>
              <a:defRPr/>
            </a:pPr>
            <a:r>
              <a:rPr lang="sv-SE" dirty="0"/>
              <a:t>När du skrivit in aktiveringskoden kan du: 	</a:t>
            </a:r>
            <a:endParaRPr lang="sv-SE" dirty="0">
              <a:solidFill>
                <a:srgbClr val="FF0000"/>
              </a:solidFill>
            </a:endParaRPr>
          </a:p>
          <a:p>
            <a:pPr>
              <a:lnSpc>
                <a:spcPct val="100000"/>
              </a:lnSpc>
              <a:defRPr/>
            </a:pPr>
            <a:r>
              <a:rPr lang="sv-SE" b="1" dirty="0">
                <a:solidFill>
                  <a:srgbClr val="FF0000"/>
                </a:solidFill>
              </a:rPr>
              <a:t>ladda upp dina dokument</a:t>
            </a:r>
            <a:endParaRPr lang="sv-SE" b="1" dirty="0"/>
          </a:p>
          <a:p>
            <a:pPr>
              <a:lnSpc>
                <a:spcPct val="100000"/>
              </a:lnSpc>
              <a:defRPr/>
            </a:pPr>
            <a:r>
              <a:rPr lang="sv-SE" dirty="0"/>
              <a:t> se vilka meriter som vi registrerat </a:t>
            </a:r>
            <a:br>
              <a:rPr lang="sv-SE" dirty="0"/>
            </a:br>
            <a:r>
              <a:rPr lang="sv-SE" dirty="0"/>
              <a:t>(betyg och prov)</a:t>
            </a:r>
          </a:p>
          <a:p>
            <a:pPr>
              <a:lnSpc>
                <a:spcPct val="100000"/>
              </a:lnSpc>
              <a:defRPr/>
            </a:pPr>
            <a:r>
              <a:rPr lang="sv-SE" dirty="0"/>
              <a:t> följa och ändra i anmälan</a:t>
            </a:r>
          </a:p>
          <a:p>
            <a:pPr>
              <a:lnSpc>
                <a:spcPct val="100000"/>
              </a:lnSpc>
              <a:defRPr/>
            </a:pPr>
            <a:r>
              <a:rPr lang="sv-SE" dirty="0"/>
              <a:t> ändra i den personliga profilen </a:t>
            </a:r>
          </a:p>
          <a:p>
            <a:pPr>
              <a:lnSpc>
                <a:spcPct val="100000"/>
              </a:lnSpc>
              <a:defRPr/>
            </a:pPr>
            <a:r>
              <a:rPr lang="sv-SE" dirty="0"/>
              <a:t> kontrollera att uppgifterna stämmer   </a:t>
            </a:r>
          </a:p>
          <a:p>
            <a:pPr>
              <a:lnSpc>
                <a:spcPct val="100000"/>
              </a:lnSpc>
              <a:defRPr/>
            </a:pPr>
            <a:r>
              <a:rPr lang="sv-SE" dirty="0">
                <a:solidFill>
                  <a:srgbClr val="FF0000"/>
                </a:solidFill>
              </a:rPr>
              <a:t> </a:t>
            </a:r>
            <a:r>
              <a:rPr lang="sv-SE" b="1" dirty="0">
                <a:solidFill>
                  <a:srgbClr val="FF0000"/>
                </a:solidFill>
              </a:rPr>
              <a:t>läsa och svara på antagningsbesked</a:t>
            </a:r>
          </a:p>
          <a:p>
            <a:endParaRPr lang="sv-SE" dirty="0"/>
          </a:p>
        </p:txBody>
      </p:sp>
      <p:sp>
        <p:nvSpPr>
          <p:cNvPr id="3" name="Rubrik 2"/>
          <p:cNvSpPr>
            <a:spLocks noGrp="1"/>
          </p:cNvSpPr>
          <p:nvPr>
            <p:ph type="title"/>
          </p:nvPr>
        </p:nvSpPr>
        <p:spPr/>
        <p:txBody>
          <a:bodyPr/>
          <a:lstStyle/>
          <a:p>
            <a:r>
              <a:rPr lang="sv-SE" dirty="0"/>
              <a:t>Dina uppgifter kollar du på </a:t>
            </a:r>
            <a:r>
              <a:rPr lang="sv-SE" i="1" dirty="0"/>
              <a:t>Mina sidor</a:t>
            </a:r>
            <a:endParaRPr lang="sv-SE" dirty="0"/>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095036482"/>
      </p:ext>
    </p:extLst>
  </p:cSld>
  <p:clrMapOvr>
    <a:masterClrMapping/>
  </p:clrMapOvr>
</p:sld>
</file>

<file path=ppt/theme/theme1.xml><?xml version="1.0" encoding="utf-8"?>
<a:theme xmlns:a="http://schemas.openxmlformats.org/drawingml/2006/main" name="1_UHR Standardlayouter">
  <a:themeElements>
    <a:clrScheme name="UHR-2019-ny">
      <a:dk1>
        <a:srgbClr val="000000"/>
      </a:dk1>
      <a:lt1>
        <a:srgbClr val="FFFFFF"/>
      </a:lt1>
      <a:dk2>
        <a:srgbClr val="61269E"/>
      </a:dk2>
      <a:lt2>
        <a:srgbClr val="61269E"/>
      </a:lt2>
      <a:accent1>
        <a:srgbClr val="A07CC4"/>
      </a:accent1>
      <a:accent2>
        <a:srgbClr val="C0A7D7"/>
      </a:accent2>
      <a:accent3>
        <a:srgbClr val="D7C8E6"/>
      </a:accent3>
      <a:accent4>
        <a:srgbClr val="EFE9F4"/>
      </a:accent4>
      <a:accent5>
        <a:srgbClr val="B00060"/>
      </a:accent5>
      <a:accent6>
        <a:srgbClr val="006E96"/>
      </a:accent6>
      <a:hlink>
        <a:srgbClr val="A07CC4"/>
      </a:hlink>
      <a:folHlink>
        <a:srgbClr val="CFBD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1C6557F-B7F4-4C40-B24E-0C3B20610176}" vid="{914ABA22-647B-A047-8D97-B15B811745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90A207190921C4AB5220B5EB98C9DE8" ma:contentTypeVersion="9" ma:contentTypeDescription="Skapa ett nytt dokument." ma:contentTypeScope="" ma:versionID="dbd49af660dd3070d694346f0feaa735">
  <xsd:schema xmlns:xsd="http://www.w3.org/2001/XMLSchema" xmlns:xs="http://www.w3.org/2001/XMLSchema" xmlns:p="http://schemas.microsoft.com/office/2006/metadata/properties" xmlns:ns1="http://schemas.microsoft.com/sharepoint/v3" xmlns:ns2="577fec3c-b21e-435d-a529-5a900f24585c" xmlns:ns3="116c40e9-b7f7-49fd-8ec4-c0a5ec99bcb3" targetNamespace="http://schemas.microsoft.com/office/2006/metadata/properties" ma:root="true" ma:fieldsID="ef5fecb99a570f6a3b69db66701668a5" ns1:_="" ns2:_="" ns3:_="">
    <xsd:import namespace="http://schemas.microsoft.com/sharepoint/v3"/>
    <xsd:import namespace="577fec3c-b21e-435d-a529-5a900f24585c"/>
    <xsd:import namespace="116c40e9-b7f7-49fd-8ec4-c0a5ec99bcb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5"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7fec3c-b21e-435d-a529-5a900f2458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c40e9-b7f7-49fd-8ec4-c0a5ec99bcb3"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A9FF4-D164-4054-A5D9-D80359AED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7fec3c-b21e-435d-a529-5a900f24585c"/>
    <ds:schemaRef ds:uri="116c40e9-b7f7-49fd-8ec4-c0a5ec99b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3D7818-6BAC-4756-AD07-1E63428D97D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116c40e9-b7f7-49fd-8ec4-c0a5ec99bcb3"/>
    <ds:schemaRef ds:uri="http://purl.org/dc/terms/"/>
    <ds:schemaRef ds:uri="577fec3c-b21e-435d-a529-5a900f24585c"/>
    <ds:schemaRef ds:uri="http://www.w3.org/XML/1998/namespace"/>
    <ds:schemaRef ds:uri="http://purl.org/dc/dcmitype/"/>
  </ds:schemaRefs>
</ds:datastoreItem>
</file>

<file path=customXml/itemProps3.xml><?xml version="1.0" encoding="utf-8"?>
<ds:datastoreItem xmlns:ds="http://schemas.openxmlformats.org/officeDocument/2006/customXml" ds:itemID="{1BEB2C4E-CF4E-499F-B710-7A51073D3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UHR-PPT-sv</Template>
  <TotalTime>691</TotalTime>
  <Words>1563</Words>
  <Application>Microsoft Office PowerPoint</Application>
  <PresentationFormat>Bredbild</PresentationFormat>
  <Paragraphs>143</Paragraphs>
  <Slides>20</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ＭＳ Ｐゴシック</vt:lpstr>
      <vt:lpstr>Arial</vt:lpstr>
      <vt:lpstr>Calibri</vt:lpstr>
      <vt:lpstr>Circular</vt:lpstr>
      <vt:lpstr>Symbol</vt:lpstr>
      <vt:lpstr>Times New Roman</vt:lpstr>
      <vt:lpstr>1_UHR Standardlayouter</vt:lpstr>
      <vt:lpstr>Så här anmäler du dig till högskolan</vt:lpstr>
      <vt:lpstr>Hitta utbildningar på Antagning.se</vt:lpstr>
      <vt:lpstr>Anmälan till höstterminen 2025 öppnar 17 mars </vt:lpstr>
      <vt:lpstr>   Skapa din profil med e-leg eller personnummer</vt:lpstr>
      <vt:lpstr>E-legitimation </vt:lpstr>
      <vt:lpstr> Personnummerprofil kräver engångskod</vt:lpstr>
      <vt:lpstr>Har du sekretessmarkerade personuppgifter?</vt:lpstr>
      <vt:lpstr>Tänk på ordningen = det du helst vill gå sätter du först</vt:lpstr>
      <vt:lpstr>Dina uppgifter kollar du på Mina sidor</vt:lpstr>
      <vt:lpstr>Deadline för kompletteringar i mitten av juni</vt:lpstr>
      <vt:lpstr>Håll koll på dina uppgifter</vt:lpstr>
      <vt:lpstr>Antagningsbesked första delen av juli</vt:lpstr>
      <vt:lpstr>Du måste svara på ditt antagningsbesked</vt:lpstr>
      <vt:lpstr>Tänk igenom dina svar</vt:lpstr>
      <vt:lpstr>Antagningsbesked 2 kommer i slutet av juli</vt:lpstr>
      <vt:lpstr>Frågor om din anmälan? </vt:lpstr>
      <vt:lpstr>Reservantagning </vt:lpstr>
      <vt:lpstr>Sen anmälan och sena alternativ </vt:lpstr>
      <vt:lpstr>Terminsstart</vt:lpstr>
      <vt:lpstr>Kom i håg</vt:lpstr>
    </vt:vector>
  </TitlesOfParts>
  <Company>Universitets- och högskolerådet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här anmäler du dig till högskolan HT19</dc:title>
  <dc:creator>Birgitta Svensson</dc:creator>
  <cp:lastModifiedBy>Birgitta Svensson</cp:lastModifiedBy>
  <cp:revision>40</cp:revision>
  <cp:lastPrinted>2019-02-06T16:06:41Z</cp:lastPrinted>
  <dcterms:created xsi:type="dcterms:W3CDTF">2019-04-09T13:24:21Z</dcterms:created>
  <dcterms:modified xsi:type="dcterms:W3CDTF">2025-01-16T14:48:59Z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0x010100590A207190921C4AB5220B5EB98C9DE8</vt:lpwstr>
  </property>
</Properties>
</file>